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38"/>
  </p:notesMasterIdLst>
  <p:sldIdLst>
    <p:sldId id="256" r:id="rId2"/>
    <p:sldId id="260" r:id="rId3"/>
    <p:sldId id="265" r:id="rId4"/>
    <p:sldId id="257" r:id="rId5"/>
    <p:sldId id="258" r:id="rId6"/>
    <p:sldId id="259" r:id="rId7"/>
    <p:sldId id="297" r:id="rId8"/>
    <p:sldId id="300" r:id="rId9"/>
    <p:sldId id="302" r:id="rId10"/>
    <p:sldId id="301" r:id="rId11"/>
    <p:sldId id="303" r:id="rId12"/>
    <p:sldId id="290" r:id="rId13"/>
    <p:sldId id="292" r:id="rId14"/>
    <p:sldId id="291" r:id="rId15"/>
    <p:sldId id="293" r:id="rId16"/>
    <p:sldId id="278" r:id="rId17"/>
    <p:sldId id="270" r:id="rId18"/>
    <p:sldId id="275" r:id="rId19"/>
    <p:sldId id="277" r:id="rId20"/>
    <p:sldId id="285" r:id="rId21"/>
    <p:sldId id="289" r:id="rId22"/>
    <p:sldId id="287" r:id="rId23"/>
    <p:sldId id="288" r:id="rId24"/>
    <p:sldId id="294" r:id="rId25"/>
    <p:sldId id="315" r:id="rId26"/>
    <p:sldId id="268" r:id="rId27"/>
    <p:sldId id="281" r:id="rId28"/>
    <p:sldId id="311" r:id="rId29"/>
    <p:sldId id="312" r:id="rId30"/>
    <p:sldId id="282" r:id="rId31"/>
    <p:sldId id="317" r:id="rId32"/>
    <p:sldId id="272" r:id="rId33"/>
    <p:sldId id="313" r:id="rId34"/>
    <p:sldId id="263" r:id="rId35"/>
    <p:sldId id="318" r:id="rId36"/>
    <p:sldId id="314"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B29F7E19-1E17-414B-B16C-0F67FC2E41EB}">
          <p14:sldIdLst>
            <p14:sldId id="256"/>
          </p14:sldIdLst>
        </p14:section>
        <p14:section name="Background, Objectives, Specs (6 slides) - Brett" id="{FDFCBFB0-2315-4B96-8FC4-A2C0B109D412}">
          <p14:sldIdLst>
            <p14:sldId id="260"/>
            <p14:sldId id="265"/>
            <p14:sldId id="257"/>
            <p14:sldId id="258"/>
            <p14:sldId id="259"/>
          </p14:sldIdLst>
        </p14:section>
        <p14:section name="Block Diagram, Major Implementations (6 slides) - Dan" id="{9CEC9314-25B7-411D-A86C-16122410F473}">
          <p14:sldIdLst>
            <p14:sldId id="297"/>
            <p14:sldId id="300"/>
            <p14:sldId id="302"/>
            <p14:sldId id="301"/>
            <p14:sldId id="303"/>
            <p14:sldId id="290"/>
            <p14:sldId id="292"/>
            <p14:sldId id="291"/>
            <p14:sldId id="293"/>
          </p14:sldIdLst>
        </p14:section>
        <p14:section name="HW Design (6 slides) - Ed" id="{D06DD249-D2BE-4C69-B99F-D1E4D0FFAE27}">
          <p14:sldIdLst>
            <p14:sldId id="278"/>
            <p14:sldId id="270"/>
            <p14:sldId id="275"/>
            <p14:sldId id="277"/>
            <p14:sldId id="285"/>
            <p14:sldId id="289"/>
            <p14:sldId id="287"/>
            <p14:sldId id="288"/>
            <p14:sldId id="294"/>
          </p14:sldIdLst>
        </p14:section>
        <p14:section name="SW Design (6 Slides) - John" id="{81CDE41E-2343-4882-B30F-BA91A3326619}">
          <p14:sldIdLst>
            <p14:sldId id="315"/>
            <p14:sldId id="268"/>
            <p14:sldId id="281"/>
            <p14:sldId id="311"/>
            <p14:sldId id="312"/>
            <p14:sldId id="282"/>
            <p14:sldId id="317"/>
            <p14:sldId id="272"/>
          </p14:sldIdLst>
        </p14:section>
        <p14:section name="Project Status &amp; Plans - Brett" id="{37E315CA-605F-466F-88CB-A79AEF9394C2}">
          <p14:sldIdLst>
            <p14:sldId id="313"/>
            <p14:sldId id="263"/>
            <p14:sldId id="318"/>
            <p14:sldId id="31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53" autoAdjust="0"/>
    <p:restoredTop sz="87563" autoAdjust="0"/>
  </p:normalViewPr>
  <p:slideViewPr>
    <p:cSldViewPr snapToGrid="0">
      <p:cViewPr varScale="1">
        <p:scale>
          <a:sx n="92" d="100"/>
          <a:sy n="92" d="100"/>
        </p:scale>
        <p:origin x="909" y="45"/>
      </p:cViewPr>
      <p:guideLst/>
    </p:cSldViewPr>
  </p:slideViewPr>
  <p:notesTextViewPr>
    <p:cViewPr>
      <p:scale>
        <a:sx n="75" d="100"/>
        <a:sy n="75" d="100"/>
      </p:scale>
      <p:origin x="0" y="0"/>
    </p:cViewPr>
  </p:notesTextViewPr>
  <p:sorterViewPr>
    <p:cViewPr>
      <p:scale>
        <a:sx n="100" d="100"/>
        <a:sy n="100" d="100"/>
      </p:scale>
      <p:origin x="0" y="-67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5864FF-5361-480A-B362-37AA47E47780}" type="datetimeFigureOut">
              <a:rPr lang="en-US" smtClean="0"/>
              <a:t>7/30/2019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E00DE0-913D-44D2-AB79-A70E5C069CBB}" type="slidenum">
              <a:rPr lang="en-US" smtClean="0"/>
              <a:t>‹#›</a:t>
            </a:fld>
            <a:endParaRPr lang="en-US" dirty="0"/>
          </a:p>
        </p:txBody>
      </p:sp>
    </p:spTree>
    <p:extLst>
      <p:ext uri="{BB962C8B-B14F-4D97-AF65-F5344CB8AC3E}">
        <p14:creationId xmlns:p14="http://schemas.microsoft.com/office/powerpoint/2010/main" val="1697687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-LCD for user interaction, programmable push buttons defined by users needs (opening/closing contacts) &amp; power switch for turning on PHATCAT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-analog instrumentation board to step down current and voltages to a manageable levels for the MCU and circuit board 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US" sz="1200" dirty="0"/>
              <a:t>Contacts &amp; sense inputs to be controlled by the MCU have programmed logic to users needs. </a:t>
            </a:r>
            <a:r>
              <a:rPr lang="en-US" sz="1200" dirty="0" err="1"/>
              <a:t>E.g</a:t>
            </a:r>
            <a:r>
              <a:rPr lang="en-US" sz="1200" dirty="0"/>
              <a:t> to take out the corresponding line out of service OR alarm sound.</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-ADC to provide digital outputs from the instrumentation board to the MCU for analysis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AD0778-7F14-4D6A-A230-E9C347B13D38}" type="slidenum">
              <a:rPr lang="en-US" smtClean="0"/>
              <a:t>7</a:t>
            </a:fld>
            <a:endParaRPr lang="en-US"/>
          </a:p>
        </p:txBody>
      </p:sp>
    </p:spTree>
    <p:extLst>
      <p:ext uri="{BB962C8B-B14F-4D97-AF65-F5344CB8AC3E}">
        <p14:creationId xmlns:p14="http://schemas.microsoft.com/office/powerpoint/2010/main" val="4205816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will talk to you a little bit about the Power Electronics of PHATCAT. The purpose of the Power electronics is to provide power to the PHATCAT Relay and all of its components. In determining what these power requirements are the major components voltage level and power ratings are considered.  Here you can see that our pushbuttons and relays require 12V. The LED Driver requires 5V and the MCU requires 3.3V. You can see the Schematic created in Eagle on the left side of the screen. In yellow we have our 12V input coming from our power switch located on the front of PHATCAT. From their connecting to our 2 voltage regulators of 5V and 3.3V, outputting the desired voltage levels we need.</a:t>
            </a:r>
          </a:p>
        </p:txBody>
      </p:sp>
      <p:sp>
        <p:nvSpPr>
          <p:cNvPr id="4" name="Slide Number Placeholder 3"/>
          <p:cNvSpPr>
            <a:spLocks noGrp="1"/>
          </p:cNvSpPr>
          <p:nvPr>
            <p:ph type="sldNum" sz="quarter" idx="5"/>
          </p:nvPr>
        </p:nvSpPr>
        <p:spPr/>
        <p:txBody>
          <a:bodyPr/>
          <a:lstStyle/>
          <a:p>
            <a:fld id="{44E00DE0-913D-44D2-AB79-A70E5C069CBB}" type="slidenum">
              <a:rPr lang="en-US" smtClean="0"/>
              <a:t>16</a:t>
            </a:fld>
            <a:endParaRPr lang="en-US" dirty="0"/>
          </a:p>
        </p:txBody>
      </p:sp>
    </p:spTree>
    <p:extLst>
      <p:ext uri="{BB962C8B-B14F-4D97-AF65-F5344CB8AC3E}">
        <p14:creationId xmlns:p14="http://schemas.microsoft.com/office/powerpoint/2010/main" val="198649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Transient Protection measures were taken in regard to our current sensing, voltage sensing , sense inputs and output contact circuits. A TVS diode was added to provide protection against a potential difference between the plus and minus inputs. In case of a common voltage that is too high where the TVS diode will not operate because the difference between the two will be zero, common mode protection was added from each input to ground. The 2 resistors will help control the amount of current seen in </a:t>
            </a:r>
            <a:r>
              <a:rPr lang="en-US" sz="1200"/>
              <a:t>the circuit.</a:t>
            </a:r>
            <a:endParaRPr lang="en-US" sz="1200" dirty="0"/>
          </a:p>
          <a:p>
            <a:endParaRPr lang="en-US" sz="1200" dirty="0"/>
          </a:p>
          <a:p>
            <a:endParaRPr lang="en-US" sz="1200" dirty="0"/>
          </a:p>
          <a:p>
            <a:endParaRPr lang="en-US" sz="1200" dirty="0"/>
          </a:p>
          <a:p>
            <a:r>
              <a:rPr lang="en-US" sz="1200" dirty="0"/>
              <a:t>D1 is a bi-directional TVS diode that is chosen to limit Vout + - Vout - to below the absolute maximum rating of the protected circuit</a:t>
            </a:r>
          </a:p>
          <a:p>
            <a:r>
              <a:rPr lang="en-US" sz="1200" dirty="0"/>
              <a:t>However, it is feasible that there may be </a:t>
            </a:r>
            <a:r>
              <a:rPr lang="en-US" sz="1200" dirty="0">
                <a:highlight>
                  <a:srgbClr val="FFFF00"/>
                </a:highlight>
              </a:rPr>
              <a:t>a large common-mode input voltage</a:t>
            </a:r>
            <a:r>
              <a:rPr lang="en-US" sz="1200" dirty="0"/>
              <a:t>, in which case D1 will not turn on. </a:t>
            </a:r>
          </a:p>
          <a:p>
            <a:r>
              <a:rPr lang="en-US" sz="1200" dirty="0"/>
              <a:t>D2 and D4 protect Vout + and Vout - respectively by limiting them to V+MAX + VD. D3 and D5 function similarly, instead providing the lower bound. R1 and R2 limit the current flowing through the diodes during an overvoltage. </a:t>
            </a:r>
          </a:p>
          <a:p>
            <a:endParaRPr lang="en-US" dirty="0"/>
          </a:p>
        </p:txBody>
      </p:sp>
      <p:sp>
        <p:nvSpPr>
          <p:cNvPr id="4" name="Slide Number Placeholder 3"/>
          <p:cNvSpPr>
            <a:spLocks noGrp="1"/>
          </p:cNvSpPr>
          <p:nvPr>
            <p:ph type="sldNum" sz="quarter" idx="5"/>
          </p:nvPr>
        </p:nvSpPr>
        <p:spPr/>
        <p:txBody>
          <a:bodyPr/>
          <a:lstStyle/>
          <a:p>
            <a:fld id="{44E00DE0-913D-44D2-AB79-A70E5C069CBB}" type="slidenum">
              <a:rPr lang="en-US" smtClean="0"/>
              <a:t>17</a:t>
            </a:fld>
            <a:endParaRPr lang="en-US" dirty="0"/>
          </a:p>
        </p:txBody>
      </p:sp>
    </p:spTree>
    <p:extLst>
      <p:ext uri="{BB962C8B-B14F-4D97-AF65-F5344CB8AC3E}">
        <p14:creationId xmlns:p14="http://schemas.microsoft.com/office/powerpoint/2010/main" val="1984731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major features of PHATCAT is the LCD Display.  The purpose of the display is to show the calculated phase angles of the transformer. Three different models were considered. The type of LCD Display chosen is listed at the top of the slide and is a simple display with no graphics or touch capabilities and low cost. The model is the FSTN model which has the best contrast and most colors with the worst refresh rate, but will meet our needs.</a:t>
            </a:r>
          </a:p>
          <a:p>
            <a:endParaRPr lang="en-US" dirty="0"/>
          </a:p>
          <a:p>
            <a:endParaRPr lang="en-US" dirty="0"/>
          </a:p>
          <a:p>
            <a:endParaRPr lang="en-US" dirty="0"/>
          </a:p>
          <a:p>
            <a:r>
              <a:rPr lang="en-US" dirty="0"/>
              <a:t>The NHD-0440WH-ATFH-JT#-ND is a character and numeric only display that is a decent size and has enhanced contrast and viewing due to FSTN. Making the cost considerably lower than the more advanced graphics displays. For the characters, we need and the budget we have all of the displays will require 18 pins. Making us unable to use less than 18 pins for a simple to use character display. This display will fit our needs. </a:t>
            </a:r>
          </a:p>
          <a:p>
            <a:endParaRPr lang="en-US" dirty="0"/>
          </a:p>
          <a:p>
            <a:r>
              <a:rPr lang="en-US" dirty="0"/>
              <a:t> There are two types of displays that can be used in embedded systems. The character and numeric only display that can display a set amount of character on screen and nothing else. These displays are usually monochromatic and will have segments that can be turned on or off to show characters and numbers as needed. These require much less power electrically and computationally to operate. Making them ideal for portable battery powered devices. There are then the more advanced screens that have a resolution and behave like small monitors. They operate by activating pixels the screen that can be used to display a range of colors. Making it possible to display video and animations as well as more advanced graphics on the screen. These displays require much more power electrically and computationally to operate and special connections to connect to the microcontroller. Making these displays better for always plugged in devices that want to display a wide arrange of graphics to the viewer. </a:t>
            </a:r>
          </a:p>
          <a:p>
            <a:r>
              <a:rPr lang="en-US" dirty="0"/>
              <a:t>There are general character LCD that can come in three different formats: FSTN, STN, and TN. TN stands for Twisted </a:t>
            </a:r>
            <a:r>
              <a:rPr lang="en-US" dirty="0" err="1"/>
              <a:t>Nematic</a:t>
            </a:r>
            <a:r>
              <a:rPr lang="en-US" dirty="0"/>
              <a:t> and is the cheapest option, having lower contrast and fewer colors available. The refresh rate is the fastest of the three. Super Twisted </a:t>
            </a:r>
            <a:r>
              <a:rPr lang="en-US" dirty="0" err="1"/>
              <a:t>Nematic</a:t>
            </a:r>
            <a:r>
              <a:rPr lang="en-US" dirty="0"/>
              <a:t> has more contrast and a slower refresh rate. Finally, Film compensated Super Twisted </a:t>
            </a:r>
            <a:r>
              <a:rPr lang="en-US" dirty="0" err="1"/>
              <a:t>Nematic</a:t>
            </a:r>
            <a:r>
              <a:rPr lang="en-US" dirty="0"/>
              <a:t> has the best contrast and most colors but the worst refresh rate of all. (</a:t>
            </a:r>
            <a:r>
              <a:rPr lang="en-US" dirty="0" err="1"/>
              <a:t>focuslcs</a:t>
            </a:r>
            <a:r>
              <a:rPr lang="en-US" dirty="0"/>
              <a:t>). </a:t>
            </a:r>
          </a:p>
        </p:txBody>
      </p:sp>
      <p:sp>
        <p:nvSpPr>
          <p:cNvPr id="4" name="Slide Number Placeholder 3"/>
          <p:cNvSpPr>
            <a:spLocks noGrp="1"/>
          </p:cNvSpPr>
          <p:nvPr>
            <p:ph type="sldNum" sz="quarter" idx="5"/>
          </p:nvPr>
        </p:nvSpPr>
        <p:spPr/>
        <p:txBody>
          <a:bodyPr/>
          <a:lstStyle/>
          <a:p>
            <a:fld id="{44E00DE0-913D-44D2-AB79-A70E5C069CBB}" type="slidenum">
              <a:rPr lang="en-US" smtClean="0"/>
              <a:t>18</a:t>
            </a:fld>
            <a:endParaRPr lang="en-US" dirty="0"/>
          </a:p>
        </p:txBody>
      </p:sp>
    </p:spTree>
    <p:extLst>
      <p:ext uri="{BB962C8B-B14F-4D97-AF65-F5344CB8AC3E}">
        <p14:creationId xmlns:p14="http://schemas.microsoft.com/office/powerpoint/2010/main" val="1946961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talk about PHATCAT’s LED Indicator Board. There initially was a total of 14 required LEDs, but we chose to add 2 more. We looked into a couple models of LED Drivers to drive our LEDs with constant current sinking. The purpose of the LED Drivers is to minimize the number of pins required from the microcontroller. The model chosen is listed at the top of the slide and was chosen because with one chip we can drive 16 LEDs where as the chip by TI would require two chips cascaded together. Additionally only one </a:t>
            </a:r>
            <a:r>
              <a:rPr lang="en-US" dirty="0" err="1"/>
              <a:t>Rset</a:t>
            </a:r>
            <a:r>
              <a:rPr lang="en-US" dirty="0"/>
              <a:t> resistor is required to drive the 16 LEDs and would only require 4 serial inputs where as TI required 5. In the picture below is a picture of the board being tested and working.</a:t>
            </a:r>
          </a:p>
        </p:txBody>
      </p:sp>
      <p:sp>
        <p:nvSpPr>
          <p:cNvPr id="4" name="Slide Number Placeholder 3"/>
          <p:cNvSpPr>
            <a:spLocks noGrp="1"/>
          </p:cNvSpPr>
          <p:nvPr>
            <p:ph type="sldNum" sz="quarter" idx="5"/>
          </p:nvPr>
        </p:nvSpPr>
        <p:spPr/>
        <p:txBody>
          <a:bodyPr/>
          <a:lstStyle/>
          <a:p>
            <a:fld id="{44E00DE0-913D-44D2-AB79-A70E5C069CBB}" type="slidenum">
              <a:rPr lang="en-US" smtClean="0"/>
              <a:t>19</a:t>
            </a:fld>
            <a:endParaRPr lang="en-US" dirty="0"/>
          </a:p>
        </p:txBody>
      </p:sp>
    </p:spTree>
    <p:extLst>
      <p:ext uri="{BB962C8B-B14F-4D97-AF65-F5344CB8AC3E}">
        <p14:creationId xmlns:p14="http://schemas.microsoft.com/office/powerpoint/2010/main" val="3349748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we have our push buttons located on the front of PHATCAT. The purpose is to provide 6 user programmable push buttons making the device more versatile. Fun fact: The push buttons look nice, but damn are they expensive. The reasoning behind choosing the push buttons was to improve the cosmetics of PHATCAT and thought that it would add a nice visual by wiring up the LED Ring at the center of the Push Button to be energized continuously. Three different models were considered and the one chosen is listed at the top of the slide. The reason why this model was selected was due having a more prominent manufacturer with great documentation on top of it.</a:t>
            </a:r>
          </a:p>
        </p:txBody>
      </p:sp>
      <p:sp>
        <p:nvSpPr>
          <p:cNvPr id="4" name="Slide Number Placeholder 3"/>
          <p:cNvSpPr>
            <a:spLocks noGrp="1"/>
          </p:cNvSpPr>
          <p:nvPr>
            <p:ph type="sldNum" sz="quarter" idx="5"/>
          </p:nvPr>
        </p:nvSpPr>
        <p:spPr/>
        <p:txBody>
          <a:bodyPr/>
          <a:lstStyle/>
          <a:p>
            <a:fld id="{44E00DE0-913D-44D2-AB79-A70E5C069CBB}" type="slidenum">
              <a:rPr lang="en-US" smtClean="0"/>
              <a:t>20</a:t>
            </a:fld>
            <a:endParaRPr lang="en-US" dirty="0"/>
          </a:p>
        </p:txBody>
      </p:sp>
    </p:spTree>
    <p:extLst>
      <p:ext uri="{BB962C8B-B14F-4D97-AF65-F5344CB8AC3E}">
        <p14:creationId xmlns:p14="http://schemas.microsoft.com/office/powerpoint/2010/main" val="1945098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 have our current and voltage sensing, where current transformers and potential transformers were selected to step down the current and voltage inputs to an acceptable level. For example, the Current Transformer with a 2500:1 ration will take in 30 A and output 12mA and the Potential Transformer will take in 115V and output 10V with an 11.5:1 ratio. Initially before selecting the current transformer a Hall Effect Sensor was considered. The Current Transformer was selected due to it having no DC offset, Low Sensitivity, and very little phase shift as these characteristics are very important for future calculations.  </a:t>
            </a:r>
          </a:p>
          <a:p>
            <a:endParaRPr lang="en-US" dirty="0"/>
          </a:p>
          <a:p>
            <a:r>
              <a:rPr lang="en-US" dirty="0"/>
              <a:t>Inputs and Measurement - 8 rear-panel inputs for analog current measurement. </a:t>
            </a:r>
          </a:p>
          <a:p>
            <a:r>
              <a:rPr lang="en-US" dirty="0"/>
              <a:t>o They must have a continuous thermal rating of at least 5A RMS </a:t>
            </a:r>
          </a:p>
          <a:p>
            <a:r>
              <a:rPr lang="en-US" dirty="0"/>
              <a:t>o They must accurately sense currents up to at least 30A RMS </a:t>
            </a:r>
          </a:p>
          <a:p>
            <a:r>
              <a:rPr lang="en-US" dirty="0"/>
              <a:t>o They must have a one-second thermal rating of at least 30A RMS </a:t>
            </a:r>
          </a:p>
          <a:p>
            <a:r>
              <a:rPr lang="en-US" dirty="0"/>
              <a:t>o They must have an effective series resistance (ESR) of less than 100 mOhm. </a:t>
            </a:r>
          </a:p>
          <a:p>
            <a:endParaRPr lang="en-US" dirty="0"/>
          </a:p>
          <a:p>
            <a:endParaRPr lang="en-US" dirty="0"/>
          </a:p>
          <a:p>
            <a:r>
              <a:rPr lang="en-US" dirty="0"/>
              <a:t>When a current is sent through a semiconductor, a continuous flow of current is passed through the material [3.3]. Once placed inside a magnetic field, the flux deflects the charge carriers known as electrons and holes [3.4]. Reference figure 3.18 for a diagram visualization of how this effect is seen. As these charge carriers separate, a potential difference is produced across the semiconductor. The voltage measured across the plate is called the Hall Voltage and is proportional to the magnetic field perpendicular 25 to the device. The voltage is typically in the range of a few millivolts even with a strong magnetic field. Typically, an op-amp is used to improve the signal strength and sensitivity of the device</a:t>
            </a:r>
          </a:p>
          <a:p>
            <a:r>
              <a:rPr lang="en-US" dirty="0"/>
              <a:t>6 rear-panel inputs for analog voltage measurements. </a:t>
            </a:r>
          </a:p>
          <a:p>
            <a:r>
              <a:rPr lang="en-US" dirty="0"/>
              <a:t>o They must have a continuous rating of at least 67 volts RMS </a:t>
            </a:r>
          </a:p>
          <a:p>
            <a:r>
              <a:rPr lang="en-US" dirty="0"/>
              <a:t>o They must have an ESR of at least 1 kOhm.</a:t>
            </a:r>
          </a:p>
          <a:p>
            <a:endParaRPr lang="en-US" dirty="0"/>
          </a:p>
          <a:p>
            <a:r>
              <a:rPr lang="en-US" dirty="0"/>
              <a:t>After discussing the desire of the components in this design along with the advantages and disadvantages, the current transformer has been selected for the following reasons. A linear output is a major desire where the voltage from the sense resistor will need to follow a proportionate to the current flowing through it. As seen from table 3.3, the cost of a CT does run a bit higher than that of the hall sensor, but it comes with its valuable trade off. The phase is going to be an important factor in monitoring the signal and the magnitude of the harmonics. </a:t>
            </a:r>
          </a:p>
        </p:txBody>
      </p:sp>
      <p:sp>
        <p:nvSpPr>
          <p:cNvPr id="4" name="Slide Number Placeholder 3"/>
          <p:cNvSpPr>
            <a:spLocks noGrp="1"/>
          </p:cNvSpPr>
          <p:nvPr>
            <p:ph type="sldNum" sz="quarter" idx="5"/>
          </p:nvPr>
        </p:nvSpPr>
        <p:spPr/>
        <p:txBody>
          <a:bodyPr/>
          <a:lstStyle/>
          <a:p>
            <a:fld id="{44E00DE0-913D-44D2-AB79-A70E5C069CBB}" type="slidenum">
              <a:rPr lang="en-US" smtClean="0"/>
              <a:t>21</a:t>
            </a:fld>
            <a:endParaRPr lang="en-US" dirty="0"/>
          </a:p>
        </p:txBody>
      </p:sp>
    </p:spTree>
    <p:extLst>
      <p:ext uri="{BB962C8B-B14F-4D97-AF65-F5344CB8AC3E}">
        <p14:creationId xmlns:p14="http://schemas.microsoft.com/office/powerpoint/2010/main" val="225852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Sense Inputs: The purpose of the sense inputs is to monitor equipment in the substation. For example, monitoring the gas level of a gas breaker as seen in this picture here. When the gas level gets too low, a contact will close energizing 125VDC input signal to PHATCAT at which point protective algorithms will activate accordingly sounding an alarm for a maintenance crew member to come fill it. In this circuit, the voltage was reduced using a larger resistor capable of dissipating more heat, a little more than a ¼ of a watt. A nice and necessary measure taken for both our sense inputs and output contacts was to isolate them using the </a:t>
            </a:r>
            <a:r>
              <a:rPr lang="en-US" dirty="0" err="1"/>
              <a:t>Optoisolator</a:t>
            </a:r>
            <a:r>
              <a:rPr lang="en-US" dirty="0"/>
              <a:t> ILQ2 model by Vishay, which essentially uses IR Diode to switch on a phototransistor with a certain amount of light intensity.</a:t>
            </a:r>
          </a:p>
        </p:txBody>
      </p:sp>
      <p:sp>
        <p:nvSpPr>
          <p:cNvPr id="4" name="Slide Number Placeholder 3"/>
          <p:cNvSpPr>
            <a:spLocks noGrp="1"/>
          </p:cNvSpPr>
          <p:nvPr>
            <p:ph type="sldNum" sz="quarter" idx="5"/>
          </p:nvPr>
        </p:nvSpPr>
        <p:spPr/>
        <p:txBody>
          <a:bodyPr/>
          <a:lstStyle/>
          <a:p>
            <a:fld id="{44E00DE0-913D-44D2-AB79-A70E5C069CBB}" type="slidenum">
              <a:rPr lang="en-US" smtClean="0"/>
              <a:t>22</a:t>
            </a:fld>
            <a:endParaRPr lang="en-US" dirty="0"/>
          </a:p>
        </p:txBody>
      </p:sp>
    </p:spTree>
    <p:extLst>
      <p:ext uri="{BB962C8B-B14F-4D97-AF65-F5344CB8AC3E}">
        <p14:creationId xmlns:p14="http://schemas.microsoft.com/office/powerpoint/2010/main" val="4151459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the output contact circuit is to apply a low voltage signal to switch on or off a much larger electric circuit. For example, PHATCAT sees a Transformer fault, therefore, a differential protection will operate, sending a signal to our output contact circuit, which operates a relay that energizes a breaker coil, opening breakers on both sides of the transformer, isolating the fault and preventing the equipment from being damaged. Three different relays were considered and the model we chose is listed at the top of the slide. Initially, we were trying to break 10A of load, but the cost and speed of the relay went up dramatically which is why we chose the relay we did only costing $1.90 vs $20 and an operating time of 2ms vs 15ms.</a:t>
            </a:r>
          </a:p>
        </p:txBody>
      </p:sp>
      <p:sp>
        <p:nvSpPr>
          <p:cNvPr id="4" name="Slide Number Placeholder 3"/>
          <p:cNvSpPr>
            <a:spLocks noGrp="1"/>
          </p:cNvSpPr>
          <p:nvPr>
            <p:ph type="sldNum" sz="quarter" idx="5"/>
          </p:nvPr>
        </p:nvSpPr>
        <p:spPr/>
        <p:txBody>
          <a:bodyPr/>
          <a:lstStyle/>
          <a:p>
            <a:fld id="{44E00DE0-913D-44D2-AB79-A70E5C069CBB}" type="slidenum">
              <a:rPr lang="en-US" smtClean="0"/>
              <a:t>23</a:t>
            </a:fld>
            <a:endParaRPr lang="en-US" dirty="0"/>
          </a:p>
        </p:txBody>
      </p:sp>
    </p:spTree>
    <p:extLst>
      <p:ext uri="{BB962C8B-B14F-4D97-AF65-F5344CB8AC3E}">
        <p14:creationId xmlns:p14="http://schemas.microsoft.com/office/powerpoint/2010/main" val="2276480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 Mainboard Design that was sent out for manufacturing and assembly recently with over 200+ components on the board including a 176 pin MCU Chip and two 60 pin A/DC IC Chips.</a:t>
            </a:r>
          </a:p>
        </p:txBody>
      </p:sp>
      <p:sp>
        <p:nvSpPr>
          <p:cNvPr id="4" name="Slide Number Placeholder 3"/>
          <p:cNvSpPr>
            <a:spLocks noGrp="1"/>
          </p:cNvSpPr>
          <p:nvPr>
            <p:ph type="sldNum" sz="quarter" idx="5"/>
          </p:nvPr>
        </p:nvSpPr>
        <p:spPr/>
        <p:txBody>
          <a:bodyPr/>
          <a:lstStyle/>
          <a:p>
            <a:fld id="{44E00DE0-913D-44D2-AB79-A70E5C069CBB}" type="slidenum">
              <a:rPr lang="en-US" smtClean="0"/>
              <a:t>25</a:t>
            </a:fld>
            <a:endParaRPr lang="en-US" dirty="0"/>
          </a:p>
        </p:txBody>
      </p:sp>
    </p:spTree>
    <p:extLst>
      <p:ext uri="{BB962C8B-B14F-4D97-AF65-F5344CB8AC3E}">
        <p14:creationId xmlns:p14="http://schemas.microsoft.com/office/powerpoint/2010/main" val="2703898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current and voltage measurements</a:t>
            </a:r>
          </a:p>
          <a:p>
            <a:r>
              <a:rPr lang="en-US" dirty="0"/>
              <a:t>Lead into ADC</a:t>
            </a:r>
          </a:p>
          <a:p>
            <a:r>
              <a:rPr lang="en-US" dirty="0"/>
              <a:t>Extracting harmonics and fundamental</a:t>
            </a:r>
          </a:p>
          <a:p>
            <a:r>
              <a:rPr lang="en-US" dirty="0"/>
              <a:t>Lead into phasors and sequence components</a:t>
            </a:r>
          </a:p>
          <a:p>
            <a:r>
              <a:rPr lang="en-US" dirty="0"/>
              <a:t>Lead into protection algorithm block (mention LEDs that are #’d )</a:t>
            </a:r>
          </a:p>
          <a:p>
            <a:r>
              <a:rPr lang="en-US" dirty="0"/>
              <a:t>Lead into logic equations being changed via desktop application</a:t>
            </a:r>
          </a:p>
          <a:p>
            <a:r>
              <a:rPr lang="en-US" dirty="0"/>
              <a:t>LED’s light up according to logic and the status of the coils, push buttons, output contacts</a:t>
            </a:r>
          </a:p>
          <a:p>
            <a:endParaRPr lang="en-US" dirty="0"/>
          </a:p>
        </p:txBody>
      </p:sp>
      <p:sp>
        <p:nvSpPr>
          <p:cNvPr id="4" name="Slide Number Placeholder 3"/>
          <p:cNvSpPr>
            <a:spLocks noGrp="1"/>
          </p:cNvSpPr>
          <p:nvPr>
            <p:ph type="sldNum" sz="quarter" idx="5"/>
          </p:nvPr>
        </p:nvSpPr>
        <p:spPr/>
        <p:txBody>
          <a:bodyPr/>
          <a:lstStyle/>
          <a:p>
            <a:fld id="{3DAD0778-7F14-4D6A-A230-E9C347B13D38}" type="slidenum">
              <a:rPr lang="en-US" smtClean="0"/>
              <a:t>8</a:t>
            </a:fld>
            <a:endParaRPr lang="en-US"/>
          </a:p>
        </p:txBody>
      </p:sp>
    </p:spTree>
    <p:extLst>
      <p:ext uri="{BB962C8B-B14F-4D97-AF65-F5344CB8AC3E}">
        <p14:creationId xmlns:p14="http://schemas.microsoft.com/office/powerpoint/2010/main" val="2310404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TMS320F has a C28X processor which provides dedicated software for complex &amp; trig functions along with floating point which will key for constructing and manipulating the phasors extracted from the inputs. </a:t>
            </a:r>
          </a:p>
          <a:p>
            <a:r>
              <a:rPr lang="en-US" dirty="0"/>
              <a:t>-dual processor allows delegation of priorities for mission-sensitive objectives such as protection algorithms. </a:t>
            </a:r>
          </a:p>
          <a:p>
            <a:r>
              <a:rPr lang="en-US" dirty="0"/>
              <a:t>-TI provided a .</a:t>
            </a:r>
            <a:r>
              <a:rPr lang="en-US" dirty="0" err="1"/>
              <a:t>brd</a:t>
            </a:r>
            <a:r>
              <a:rPr lang="en-US" dirty="0"/>
              <a:t> file for Eagle which provides a 6 layer board layout which can and will be used as resource when designing the final PCB layout. </a:t>
            </a:r>
          </a:p>
          <a:p>
            <a:r>
              <a:rPr lang="en-US" dirty="0"/>
              <a:t>-JTAG for debugging is also included in the design which is crucial for the MCU and allowing for debugging to be done without removal of the chip.</a:t>
            </a:r>
          </a:p>
          <a:p>
            <a:endParaRPr lang="en-US" dirty="0"/>
          </a:p>
          <a:p>
            <a:endParaRPr lang="en-US" dirty="0"/>
          </a:p>
        </p:txBody>
      </p:sp>
      <p:sp>
        <p:nvSpPr>
          <p:cNvPr id="4" name="Slide Number Placeholder 3"/>
          <p:cNvSpPr>
            <a:spLocks noGrp="1"/>
          </p:cNvSpPr>
          <p:nvPr>
            <p:ph type="sldNum" sz="quarter" idx="5"/>
          </p:nvPr>
        </p:nvSpPr>
        <p:spPr/>
        <p:txBody>
          <a:bodyPr/>
          <a:lstStyle/>
          <a:p>
            <a:fld id="{3DAD0778-7F14-4D6A-A230-E9C347B13D38}" type="slidenum">
              <a:rPr lang="en-US" smtClean="0"/>
              <a:t>9</a:t>
            </a:fld>
            <a:endParaRPr lang="en-US"/>
          </a:p>
        </p:txBody>
      </p:sp>
    </p:spTree>
    <p:extLst>
      <p:ext uri="{BB962C8B-B14F-4D97-AF65-F5344CB8AC3E}">
        <p14:creationId xmlns:p14="http://schemas.microsoft.com/office/powerpoint/2010/main" val="3441070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DMA will be used as a work around so that the latency due to interrupts can be avoided. DMA will allow for the values supplied via communications be stored directly in the MCU memory without interrupts. </a:t>
            </a:r>
          </a:p>
          <a:p>
            <a:endParaRPr lang="en-US" dirty="0"/>
          </a:p>
          <a:p>
            <a:endParaRPr lang="en-US" dirty="0"/>
          </a:p>
        </p:txBody>
      </p:sp>
      <p:sp>
        <p:nvSpPr>
          <p:cNvPr id="4" name="Slide Number Placeholder 3"/>
          <p:cNvSpPr>
            <a:spLocks noGrp="1"/>
          </p:cNvSpPr>
          <p:nvPr>
            <p:ph type="sldNum" sz="quarter" idx="5"/>
          </p:nvPr>
        </p:nvSpPr>
        <p:spPr/>
        <p:txBody>
          <a:bodyPr/>
          <a:lstStyle/>
          <a:p>
            <a:fld id="{3DAD0778-7F14-4D6A-A230-E9C347B13D38}" type="slidenum">
              <a:rPr lang="en-US" smtClean="0"/>
              <a:t>10</a:t>
            </a:fld>
            <a:endParaRPr lang="en-US"/>
          </a:p>
        </p:txBody>
      </p:sp>
    </p:spTree>
    <p:extLst>
      <p:ext uri="{BB962C8B-B14F-4D97-AF65-F5344CB8AC3E}">
        <p14:creationId xmlns:p14="http://schemas.microsoft.com/office/powerpoint/2010/main" val="1329913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ADC has a single rail power supply but allows for a bipolar inputs</a:t>
            </a:r>
          </a:p>
          <a:p>
            <a:r>
              <a:rPr lang="en-US" dirty="0"/>
              <a:t>-Differential input allows for the signal to be immune to common noise by measuring the difference between the two input signals to the alternative of having a common ground.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-PGA used to </a:t>
            </a:r>
            <a:r>
              <a:rPr lang="en-US" sz="1200" dirty="0"/>
              <a:t>Changes the internal gain of the ADC to keep the input signal in the most accurate range </a:t>
            </a:r>
            <a:r>
              <a:rPr lang="en-US" dirty="0"/>
              <a:t>to provide an optimal signal to the MCU</a:t>
            </a:r>
          </a:p>
          <a:p>
            <a:r>
              <a:rPr lang="en-US" dirty="0"/>
              <a:t>-16 bit output allows for high resolution signal to be created to ensure the data such as magnitude, phase and power, is precise</a:t>
            </a:r>
          </a:p>
          <a:p>
            <a:r>
              <a:rPr lang="en-US" dirty="0"/>
              <a:t>-Able to be paralleled with other ADS8588s IC’s to allow for more then 8 channel inputs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uni</a:t>
            </a:r>
            <a:r>
              <a:rPr lang="en-US" dirty="0"/>
              <a:t>-polar vs bipolar inputs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Internal ADC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-only 8 channels with differential inputs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-only a 2.5 volt reference  external is ±10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-lower SNR then external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uni</a:t>
            </a:r>
            <a:r>
              <a:rPr lang="en-US" dirty="0"/>
              <a:t>-polar input</a:t>
            </a:r>
          </a:p>
          <a:p>
            <a:endParaRPr lang="en-US" dirty="0"/>
          </a:p>
        </p:txBody>
      </p:sp>
      <p:sp>
        <p:nvSpPr>
          <p:cNvPr id="4" name="Slide Number Placeholder 3"/>
          <p:cNvSpPr>
            <a:spLocks noGrp="1"/>
          </p:cNvSpPr>
          <p:nvPr>
            <p:ph type="sldNum" sz="quarter" idx="5"/>
          </p:nvPr>
        </p:nvSpPr>
        <p:spPr/>
        <p:txBody>
          <a:bodyPr/>
          <a:lstStyle/>
          <a:p>
            <a:fld id="{3DAD0778-7F14-4D6A-A230-E9C347B13D38}" type="slidenum">
              <a:rPr lang="en-US" smtClean="0"/>
              <a:t>11</a:t>
            </a:fld>
            <a:endParaRPr lang="en-US"/>
          </a:p>
        </p:txBody>
      </p:sp>
    </p:spTree>
    <p:extLst>
      <p:ext uri="{BB962C8B-B14F-4D97-AF65-F5344CB8AC3E}">
        <p14:creationId xmlns:p14="http://schemas.microsoft.com/office/powerpoint/2010/main" val="4054642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schematics that were designed in Eagle: The Sense Inputs, Output Contacts, Connectors/PB LEDs, and Push Buttons</a:t>
            </a:r>
          </a:p>
        </p:txBody>
      </p:sp>
      <p:sp>
        <p:nvSpPr>
          <p:cNvPr id="4" name="Slide Number Placeholder 3"/>
          <p:cNvSpPr>
            <a:spLocks noGrp="1"/>
          </p:cNvSpPr>
          <p:nvPr>
            <p:ph type="sldNum" sz="quarter" idx="5"/>
          </p:nvPr>
        </p:nvSpPr>
        <p:spPr/>
        <p:txBody>
          <a:bodyPr/>
          <a:lstStyle/>
          <a:p>
            <a:fld id="{44E00DE0-913D-44D2-AB79-A70E5C069CBB}" type="slidenum">
              <a:rPr lang="en-US" smtClean="0"/>
              <a:t>12</a:t>
            </a:fld>
            <a:endParaRPr lang="en-US" dirty="0"/>
          </a:p>
        </p:txBody>
      </p:sp>
    </p:spTree>
    <p:extLst>
      <p:ext uri="{BB962C8B-B14F-4D97-AF65-F5344CB8AC3E}">
        <p14:creationId xmlns:p14="http://schemas.microsoft.com/office/powerpoint/2010/main" val="385701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our 8 Current Sensing Circuits and 6 Voltage Sensing Circuits </a:t>
            </a:r>
          </a:p>
        </p:txBody>
      </p:sp>
      <p:sp>
        <p:nvSpPr>
          <p:cNvPr id="4" name="Slide Number Placeholder 3"/>
          <p:cNvSpPr>
            <a:spLocks noGrp="1"/>
          </p:cNvSpPr>
          <p:nvPr>
            <p:ph type="sldNum" sz="quarter" idx="5"/>
          </p:nvPr>
        </p:nvSpPr>
        <p:spPr/>
        <p:txBody>
          <a:bodyPr/>
          <a:lstStyle/>
          <a:p>
            <a:fld id="{44E00DE0-913D-44D2-AB79-A70E5C069CBB}" type="slidenum">
              <a:rPr lang="en-US" smtClean="0"/>
              <a:t>13</a:t>
            </a:fld>
            <a:endParaRPr lang="en-US" dirty="0"/>
          </a:p>
        </p:txBody>
      </p:sp>
    </p:spTree>
    <p:extLst>
      <p:ext uri="{BB962C8B-B14F-4D97-AF65-F5344CB8AC3E}">
        <p14:creationId xmlns:p14="http://schemas.microsoft.com/office/powerpoint/2010/main" val="514487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couple board layouts that have already been designed and tested. The LED Indicator Board and A/DC Breakout board. The A/DC breakout board was needed to get the ball rolling with the software side of things.</a:t>
            </a:r>
          </a:p>
        </p:txBody>
      </p:sp>
      <p:sp>
        <p:nvSpPr>
          <p:cNvPr id="4" name="Slide Number Placeholder 3"/>
          <p:cNvSpPr>
            <a:spLocks noGrp="1"/>
          </p:cNvSpPr>
          <p:nvPr>
            <p:ph type="sldNum" sz="quarter" idx="5"/>
          </p:nvPr>
        </p:nvSpPr>
        <p:spPr/>
        <p:txBody>
          <a:bodyPr/>
          <a:lstStyle/>
          <a:p>
            <a:fld id="{44E00DE0-913D-44D2-AB79-A70E5C069CBB}" type="slidenum">
              <a:rPr lang="en-US" smtClean="0"/>
              <a:t>14</a:t>
            </a:fld>
            <a:endParaRPr lang="en-US" dirty="0"/>
          </a:p>
        </p:txBody>
      </p:sp>
    </p:spTree>
    <p:extLst>
      <p:ext uri="{BB962C8B-B14F-4D97-AF65-F5344CB8AC3E}">
        <p14:creationId xmlns:p14="http://schemas.microsoft.com/office/powerpoint/2010/main" val="520948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 Mainboard Design that was sent out for manufacturing and assembly recently with over 200+ components on the board including a 176 pin MCU Chip and two 60 pin A/DC IC Chips.</a:t>
            </a:r>
          </a:p>
        </p:txBody>
      </p:sp>
      <p:sp>
        <p:nvSpPr>
          <p:cNvPr id="4" name="Slide Number Placeholder 3"/>
          <p:cNvSpPr>
            <a:spLocks noGrp="1"/>
          </p:cNvSpPr>
          <p:nvPr>
            <p:ph type="sldNum" sz="quarter" idx="5"/>
          </p:nvPr>
        </p:nvSpPr>
        <p:spPr/>
        <p:txBody>
          <a:bodyPr/>
          <a:lstStyle/>
          <a:p>
            <a:fld id="{44E00DE0-913D-44D2-AB79-A70E5C069CBB}" type="slidenum">
              <a:rPr lang="en-US" smtClean="0"/>
              <a:t>15</a:t>
            </a:fld>
            <a:endParaRPr lang="en-US" dirty="0"/>
          </a:p>
        </p:txBody>
      </p:sp>
    </p:spTree>
    <p:extLst>
      <p:ext uri="{BB962C8B-B14F-4D97-AF65-F5344CB8AC3E}">
        <p14:creationId xmlns:p14="http://schemas.microsoft.com/office/powerpoint/2010/main" val="30510431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bwMode="ltGray">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en-US"/>
              <a:t>Click to edit Master title style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4555655" y="5936188"/>
            <a:ext cx="2057400" cy="365125"/>
          </a:xfrm>
        </p:spPr>
        <p:txBody>
          <a:bodyPr/>
          <a:lstStyle/>
          <a:p>
            <a:fld id="{78ABE3C1-DBE1-495D-B57B-2849774B866A}" type="datetimeFigureOut">
              <a:rPr lang="en-US" smtClean="0"/>
              <a:t>7/30/2019</a:t>
            </a:fld>
            <a:endParaRPr lang="en-US" dirty="0"/>
          </a:p>
        </p:txBody>
      </p:sp>
      <p:sp>
        <p:nvSpPr>
          <p:cNvPr id="5" name="Footer Placeholder 4"/>
          <p:cNvSpPr>
            <a:spLocks noGrp="1"/>
          </p:cNvSpPr>
          <p:nvPr>
            <p:ph type="ftr" sz="quarter" idx="11"/>
          </p:nvPr>
        </p:nvSpPr>
        <p:spPr>
          <a:xfrm>
            <a:off x="533401" y="5936189"/>
            <a:ext cx="4021666" cy="365125"/>
          </a:xfrm>
        </p:spPr>
        <p:txBody>
          <a:bodyPr/>
          <a:lstStyle/>
          <a:p>
            <a:endParaRPr lang="en-US" dirty="0"/>
          </a:p>
        </p:txBody>
      </p:sp>
      <p:sp>
        <p:nvSpPr>
          <p:cNvPr id="6" name="Slide Number Placeholder 5"/>
          <p:cNvSpPr>
            <a:spLocks noGrp="1"/>
          </p:cNvSpPr>
          <p:nvPr>
            <p:ph type="sldNum" sz="quarter" idx="12"/>
          </p:nvPr>
        </p:nvSpPr>
        <p:spPr>
          <a:xfrm>
            <a:off x="7010399" y="2750337"/>
            <a:ext cx="1370293"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88833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7/30/2019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11310"/>
            <a:ext cx="1149836"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13368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7/30/2019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11616"/>
            <a:ext cx="1149836"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61215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7/30/2019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09926"/>
            <a:ext cx="1149836" cy="1090789"/>
          </a:xfrm>
        </p:spPr>
        <p:txBody>
          <a:bodyPr/>
          <a:lstStyle/>
          <a:p>
            <a:fld id="{6D22F896-40B5-4ADD-8801-0D06FADFA095}" type="slidenum">
              <a:rPr lang="en-US" smtClean="0"/>
              <a:t>‹#›</a:t>
            </a:fld>
            <a:endParaRPr lang="en-US" dirty="0"/>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093731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7/30/2019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09926"/>
            <a:ext cx="1149836"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9152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7/30/2019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08851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7/30/2019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49670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7/30/2019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85762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029144" y="5936188"/>
            <a:ext cx="2057400" cy="365125"/>
          </a:xfrm>
        </p:spPr>
        <p:txBody>
          <a:bodyPr/>
          <a:lstStyle/>
          <a:p>
            <a:fld id="{6178E61D-D431-422C-9764-11DAFE33AB63}" type="datetimeFigureOut">
              <a:rPr lang="en-US" smtClean="0"/>
              <a:t>7/30/2019</a:t>
            </a:fld>
            <a:endParaRPr lang="en-US" dirty="0"/>
          </a:p>
        </p:txBody>
      </p:sp>
      <p:sp>
        <p:nvSpPr>
          <p:cNvPr id="5" name="Footer Placeholder 4"/>
          <p:cNvSpPr>
            <a:spLocks noGrp="1"/>
          </p:cNvSpPr>
          <p:nvPr>
            <p:ph type="ftr" sz="quarter" idx="11"/>
          </p:nvPr>
        </p:nvSpPr>
        <p:spPr>
          <a:xfrm>
            <a:off x="510241" y="5936189"/>
            <a:ext cx="4518959" cy="365125"/>
          </a:xfrm>
        </p:spPr>
        <p:txBody>
          <a:bodyPr/>
          <a:lstStyle/>
          <a:p>
            <a:endParaRPr lang="en-US" dirty="0"/>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77330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7/30/2019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29210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65810" y="5936188"/>
            <a:ext cx="2057400" cy="365125"/>
          </a:xfrm>
        </p:spPr>
        <p:txBody>
          <a:bodyPr/>
          <a:lstStyle/>
          <a:p>
            <a:fld id="{30578ACC-22D6-47C1-A373-4FD133E34F3C}" type="datetimeFigureOut">
              <a:rPr lang="en-US" smtClean="0"/>
              <a:t>7/30/2019</a:t>
            </a:fld>
            <a:endParaRPr lang="en-US" dirty="0"/>
          </a:p>
        </p:txBody>
      </p:sp>
      <p:sp>
        <p:nvSpPr>
          <p:cNvPr id="5" name="Footer Placeholder 4"/>
          <p:cNvSpPr>
            <a:spLocks noGrp="1"/>
          </p:cNvSpPr>
          <p:nvPr>
            <p:ph type="ftr" sz="quarter" idx="11"/>
          </p:nvPr>
        </p:nvSpPr>
        <p:spPr>
          <a:xfrm>
            <a:off x="533400" y="5936189"/>
            <a:ext cx="4834673" cy="365125"/>
          </a:xfrm>
        </p:spPr>
        <p:txBody>
          <a:bodyPr/>
          <a:lstStyle/>
          <a:p>
            <a:endParaRPr lang="en-US" dirty="0"/>
          </a:p>
        </p:txBody>
      </p:sp>
      <p:sp>
        <p:nvSpPr>
          <p:cNvPr id="6" name="Slide Number Placeholder 5"/>
          <p:cNvSpPr>
            <a:spLocks noGrp="1"/>
          </p:cNvSpPr>
          <p:nvPr>
            <p:ph type="sldNum" sz="quarter" idx="12"/>
          </p:nvPr>
        </p:nvSpPr>
        <p:spPr>
          <a:xfrm>
            <a:off x="7856438" y="2869896"/>
            <a:ext cx="1149836"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12697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7/30/2019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98031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31638" y="3030009"/>
            <a:ext cx="336704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061129" y="3030009"/>
            <a:ext cx="3367044"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7/30/2019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6448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7/30/2019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98051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7/30/2019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79863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7/30/2019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02109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7/30/2019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15164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50000"/>
                <a:lumOff val="50000"/>
              </a:schemeClr>
            </a:gs>
            <a:gs pos="50000">
              <a:schemeClr val="bg1">
                <a:lumMod val="65000"/>
                <a:lumOff val="35000"/>
              </a:schemeClr>
            </a:gs>
            <a:gs pos="100000">
              <a:schemeClr val="bg1">
                <a:lumMod val="85000"/>
                <a:lumOff val="15000"/>
              </a:schemeClr>
            </a:gs>
          </a:gsLst>
          <a:lin ang="2520000" scaled="0"/>
          <a:tileRect/>
        </a:gradFill>
        <a:effectLst/>
      </p:bgPr>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7/30/2019</a:t>
            </a:fld>
            <a:endParaRPr lang="en-US" dirty="0"/>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39182984"/>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89535-3E96-4D50-8E2C-2CF7A9414E31}"/>
              </a:ext>
            </a:extLst>
          </p:cNvPr>
          <p:cNvSpPr>
            <a:spLocks noGrp="1"/>
          </p:cNvSpPr>
          <p:nvPr>
            <p:ph type="ctrTitle"/>
          </p:nvPr>
        </p:nvSpPr>
        <p:spPr/>
        <p:txBody>
          <a:bodyPr/>
          <a:lstStyle/>
          <a:p>
            <a:r>
              <a:rPr lang="en-US" sz="6000" dirty="0"/>
              <a:t>P.H.A.T.C.A.T.</a:t>
            </a:r>
          </a:p>
        </p:txBody>
      </p:sp>
      <p:sp>
        <p:nvSpPr>
          <p:cNvPr id="3" name="Subtitle 2">
            <a:extLst>
              <a:ext uri="{FF2B5EF4-FFF2-40B4-BE49-F238E27FC236}">
                <a16:creationId xmlns:a16="http://schemas.microsoft.com/office/drawing/2014/main" id="{55A4202A-A8DD-431E-A216-B5138E48ED25}"/>
              </a:ext>
            </a:extLst>
          </p:cNvPr>
          <p:cNvSpPr>
            <a:spLocks noGrp="1"/>
          </p:cNvSpPr>
          <p:nvPr>
            <p:ph type="subTitle" idx="1"/>
          </p:nvPr>
        </p:nvSpPr>
        <p:spPr>
          <a:xfrm>
            <a:off x="510241" y="4250751"/>
            <a:ext cx="6108101" cy="838265"/>
          </a:xfrm>
        </p:spPr>
        <p:txBody>
          <a:bodyPr>
            <a:normAutofit/>
          </a:bodyPr>
          <a:lstStyle/>
          <a:p>
            <a:r>
              <a:rPr lang="en-US" sz="1800" dirty="0"/>
              <a:t>Group 6</a:t>
            </a:r>
          </a:p>
          <a:p>
            <a:r>
              <a:rPr lang="en-US" sz="1800" dirty="0"/>
              <a:t>John DeFour, Daniel Hobbs, Ed Millet, &amp; Brett Ross</a:t>
            </a:r>
          </a:p>
        </p:txBody>
      </p:sp>
      <p:pic>
        <p:nvPicPr>
          <p:cNvPr id="4" name="Picture 3">
            <a:extLst>
              <a:ext uri="{FF2B5EF4-FFF2-40B4-BE49-F238E27FC236}">
                <a16:creationId xmlns:a16="http://schemas.microsoft.com/office/drawing/2014/main" id="{27355332-952C-459D-A551-ADB27874DA31}"/>
              </a:ext>
            </a:extLst>
          </p:cNvPr>
          <p:cNvPicPr/>
          <p:nvPr/>
        </p:nvPicPr>
        <p:blipFill rotWithShape="1">
          <a:blip r:embed="rId2" cstate="print">
            <a:extLst>
              <a:ext uri="{28A0092B-C50C-407E-A947-70E740481C1C}">
                <a14:useLocalDpi xmlns:a14="http://schemas.microsoft.com/office/drawing/2010/main" val="0"/>
              </a:ext>
            </a:extLst>
          </a:blip>
          <a:srcRect t="21441" b="19686"/>
          <a:stretch/>
        </p:blipFill>
        <p:spPr bwMode="auto">
          <a:xfrm>
            <a:off x="2245655" y="904520"/>
            <a:ext cx="4456748" cy="1800701"/>
          </a:xfrm>
          <a:prstGeom prst="rect">
            <a:avLst/>
          </a:prstGeom>
          <a:noFill/>
          <a:ln w="76200">
            <a:solidFill>
              <a:schemeClr val="bg1">
                <a:lumMod val="65000"/>
                <a:lumOff val="3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3739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19155-D9E1-419D-9E38-5BA73777295D}"/>
              </a:ext>
            </a:extLst>
          </p:cNvPr>
          <p:cNvSpPr>
            <a:spLocks noGrp="1"/>
          </p:cNvSpPr>
          <p:nvPr>
            <p:ph type="title"/>
          </p:nvPr>
        </p:nvSpPr>
        <p:spPr>
          <a:xfrm>
            <a:off x="294967" y="758927"/>
            <a:ext cx="3612333" cy="971549"/>
          </a:xfrm>
        </p:spPr>
        <p:txBody>
          <a:bodyPr>
            <a:normAutofit/>
          </a:bodyPr>
          <a:lstStyle/>
          <a:p>
            <a:r>
              <a:rPr lang="en-US" sz="2400" dirty="0"/>
              <a:t>Microcontroller Selection</a:t>
            </a:r>
          </a:p>
        </p:txBody>
      </p:sp>
      <p:sp>
        <p:nvSpPr>
          <p:cNvPr id="3" name="Content Placeholder 2">
            <a:extLst>
              <a:ext uri="{FF2B5EF4-FFF2-40B4-BE49-F238E27FC236}">
                <a16:creationId xmlns:a16="http://schemas.microsoft.com/office/drawing/2014/main" id="{6811CA26-D88F-407C-BBCF-3E73205F3C7A}"/>
              </a:ext>
            </a:extLst>
          </p:cNvPr>
          <p:cNvSpPr>
            <a:spLocks noGrp="1"/>
          </p:cNvSpPr>
          <p:nvPr>
            <p:ph idx="1"/>
          </p:nvPr>
        </p:nvSpPr>
        <p:spPr>
          <a:xfrm>
            <a:off x="97285" y="2168535"/>
            <a:ext cx="3515047" cy="3367026"/>
          </a:xfrm>
        </p:spPr>
        <p:txBody>
          <a:bodyPr>
            <a:normAutofit/>
          </a:bodyPr>
          <a:lstStyle/>
          <a:p>
            <a:r>
              <a:rPr lang="en-US" sz="1600" dirty="0"/>
              <a:t>Minimal 16-bit word size to accompany the external ADC</a:t>
            </a:r>
          </a:p>
          <a:p>
            <a:r>
              <a:rPr lang="en-US" sz="1600" dirty="0"/>
              <a:t>At least 93 GPIO pins required to preform all the tasks required</a:t>
            </a:r>
          </a:p>
          <a:p>
            <a:r>
              <a:rPr lang="en-US" sz="1600" dirty="0"/>
              <a:t>Support via TI E2E forums</a:t>
            </a:r>
          </a:p>
          <a:p>
            <a:r>
              <a:rPr lang="en-US" sz="1600" dirty="0"/>
              <a:t>We chose the MCU after the hardware selection since there are so many choices.</a:t>
            </a:r>
          </a:p>
          <a:p>
            <a:endParaRPr lang="en-US" sz="1600" dirty="0"/>
          </a:p>
          <a:p>
            <a:endParaRPr lang="en-US" sz="1350" dirty="0"/>
          </a:p>
          <a:p>
            <a:endParaRPr lang="en-US" sz="1350" dirty="0"/>
          </a:p>
        </p:txBody>
      </p:sp>
      <p:pic>
        <p:nvPicPr>
          <p:cNvPr id="4" name="Picture 3">
            <a:extLst>
              <a:ext uri="{FF2B5EF4-FFF2-40B4-BE49-F238E27FC236}">
                <a16:creationId xmlns:a16="http://schemas.microsoft.com/office/drawing/2014/main" id="{50B9F271-FD73-444C-AFEA-2BCF55AB13E3}"/>
              </a:ext>
            </a:extLst>
          </p:cNvPr>
          <p:cNvPicPr>
            <a:picLocks noChangeAspect="1"/>
          </p:cNvPicPr>
          <p:nvPr/>
        </p:nvPicPr>
        <p:blipFill>
          <a:blip r:embed="rId3"/>
          <a:stretch>
            <a:fillRect/>
          </a:stretch>
        </p:blipFill>
        <p:spPr>
          <a:xfrm>
            <a:off x="3612332" y="577114"/>
            <a:ext cx="5531668" cy="3123923"/>
          </a:xfrm>
          <a:prstGeom prst="rect">
            <a:avLst/>
          </a:prstGeom>
          <a:ln>
            <a:noFill/>
          </a:ln>
          <a:effectLst>
            <a:outerShdw blurRad="76200" dist="63500" dir="5040000" algn="tl" rotWithShape="0">
              <a:srgbClr val="000000">
                <a:alpha val="41000"/>
              </a:srgbClr>
            </a:outerShdw>
          </a:effectLst>
        </p:spPr>
      </p:pic>
      <p:pic>
        <p:nvPicPr>
          <p:cNvPr id="6" name="Picture 5">
            <a:extLst>
              <a:ext uri="{FF2B5EF4-FFF2-40B4-BE49-F238E27FC236}">
                <a16:creationId xmlns:a16="http://schemas.microsoft.com/office/drawing/2014/main" id="{5BD9A86E-D99B-45E7-BBD3-A3606D90FCB8}"/>
              </a:ext>
            </a:extLst>
          </p:cNvPr>
          <p:cNvPicPr>
            <a:picLocks noChangeAspect="1"/>
          </p:cNvPicPr>
          <p:nvPr/>
        </p:nvPicPr>
        <p:blipFill>
          <a:blip r:embed="rId4"/>
          <a:stretch>
            <a:fillRect/>
          </a:stretch>
        </p:blipFill>
        <p:spPr>
          <a:xfrm>
            <a:off x="3612332" y="3774509"/>
            <a:ext cx="5531668" cy="2108172"/>
          </a:xfrm>
          <a:prstGeom prst="rect">
            <a:avLst/>
          </a:prstGeom>
        </p:spPr>
      </p:pic>
    </p:spTree>
    <p:extLst>
      <p:ext uri="{BB962C8B-B14F-4D97-AF65-F5344CB8AC3E}">
        <p14:creationId xmlns:p14="http://schemas.microsoft.com/office/powerpoint/2010/main" val="2515410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19155-D9E1-419D-9E38-5BA73777295D}"/>
              </a:ext>
            </a:extLst>
          </p:cNvPr>
          <p:cNvSpPr>
            <a:spLocks noGrp="1"/>
          </p:cNvSpPr>
          <p:nvPr>
            <p:ph type="title"/>
          </p:nvPr>
        </p:nvSpPr>
        <p:spPr>
          <a:xfrm>
            <a:off x="165615" y="808932"/>
            <a:ext cx="3394159" cy="810704"/>
          </a:xfrm>
        </p:spPr>
        <p:txBody>
          <a:bodyPr>
            <a:normAutofit/>
          </a:bodyPr>
          <a:lstStyle/>
          <a:p>
            <a:r>
              <a:rPr lang="en-US" sz="2400" dirty="0"/>
              <a:t>16 Bit Analog-to-Digital Convertor</a:t>
            </a:r>
          </a:p>
        </p:txBody>
      </p:sp>
      <p:sp>
        <p:nvSpPr>
          <p:cNvPr id="3" name="Content Placeholder 2">
            <a:extLst>
              <a:ext uri="{FF2B5EF4-FFF2-40B4-BE49-F238E27FC236}">
                <a16:creationId xmlns:a16="http://schemas.microsoft.com/office/drawing/2014/main" id="{6811CA26-D88F-407C-BBCF-3E73205F3C7A}"/>
              </a:ext>
            </a:extLst>
          </p:cNvPr>
          <p:cNvSpPr>
            <a:spLocks noGrp="1"/>
          </p:cNvSpPr>
          <p:nvPr>
            <p:ph idx="1"/>
          </p:nvPr>
        </p:nvSpPr>
        <p:spPr>
          <a:xfrm>
            <a:off x="116951" y="2079256"/>
            <a:ext cx="3491488" cy="3564460"/>
          </a:xfrm>
        </p:spPr>
        <p:txBody>
          <a:bodyPr>
            <a:normAutofit/>
          </a:bodyPr>
          <a:lstStyle/>
          <a:p>
            <a:r>
              <a:rPr lang="en-US" sz="1600" dirty="0"/>
              <a:t>Maximum 200kSPS</a:t>
            </a:r>
          </a:p>
          <a:p>
            <a:r>
              <a:rPr lang="en-US" sz="1600" dirty="0"/>
              <a:t>Offers a programmable gain amplifier for improved accuracy over wide range</a:t>
            </a:r>
          </a:p>
          <a:p>
            <a:r>
              <a:rPr lang="en-US" sz="1600" dirty="0"/>
              <a:t>Internal 3</a:t>
            </a:r>
            <a:r>
              <a:rPr lang="en-US" sz="1600" baseline="30000" dirty="0"/>
              <a:t>rd</a:t>
            </a:r>
            <a:r>
              <a:rPr lang="en-US" sz="1600" dirty="0"/>
              <a:t> order lowpass Butterworth antialiasing filter</a:t>
            </a:r>
          </a:p>
          <a:p>
            <a:r>
              <a:rPr lang="en-US" sz="1600" dirty="0"/>
              <a:t>Controllable Oversampling</a:t>
            </a:r>
          </a:p>
          <a:p>
            <a:r>
              <a:rPr lang="en-US" sz="1600" dirty="0"/>
              <a:t>Bipolar inputs</a:t>
            </a:r>
          </a:p>
          <a:p>
            <a:r>
              <a:rPr lang="en-US" sz="1600" dirty="0"/>
              <a:t>Differential inputs</a:t>
            </a:r>
          </a:p>
          <a:p>
            <a:r>
              <a:rPr lang="en-US" sz="1600" dirty="0"/>
              <a:t>True simultaneous sampling</a:t>
            </a:r>
          </a:p>
          <a:p>
            <a:endParaRPr lang="en-US" sz="1050" dirty="0"/>
          </a:p>
          <a:p>
            <a:endParaRPr lang="en-US" sz="1050" dirty="0"/>
          </a:p>
        </p:txBody>
      </p:sp>
      <p:pic>
        <p:nvPicPr>
          <p:cNvPr id="6" name="Picture 5">
            <a:extLst>
              <a:ext uri="{FF2B5EF4-FFF2-40B4-BE49-F238E27FC236}">
                <a16:creationId xmlns:a16="http://schemas.microsoft.com/office/drawing/2014/main" id="{CFD72B2F-2935-401D-AE33-E4EECF1F97BB}"/>
              </a:ext>
            </a:extLst>
          </p:cNvPr>
          <p:cNvPicPr>
            <a:picLocks noChangeAspect="1"/>
          </p:cNvPicPr>
          <p:nvPr/>
        </p:nvPicPr>
        <p:blipFill rotWithShape="1">
          <a:blip r:embed="rId3"/>
          <a:srcRect t="-74" b="-4603"/>
          <a:stretch/>
        </p:blipFill>
        <p:spPr>
          <a:xfrm>
            <a:off x="3559774" y="596238"/>
            <a:ext cx="5576424" cy="5367472"/>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950016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79C5-6BF6-4240-ADAC-714E50F12776}"/>
              </a:ext>
            </a:extLst>
          </p:cNvPr>
          <p:cNvSpPr>
            <a:spLocks noGrp="1"/>
          </p:cNvSpPr>
          <p:nvPr>
            <p:ph type="title"/>
          </p:nvPr>
        </p:nvSpPr>
        <p:spPr/>
        <p:txBody>
          <a:bodyPr/>
          <a:lstStyle/>
          <a:p>
            <a:r>
              <a:rPr lang="en-US" dirty="0"/>
              <a:t>PCB Schematics</a:t>
            </a:r>
          </a:p>
        </p:txBody>
      </p:sp>
      <p:pic>
        <p:nvPicPr>
          <p:cNvPr id="4" name="Content Placeholder 3">
            <a:extLst>
              <a:ext uri="{FF2B5EF4-FFF2-40B4-BE49-F238E27FC236}">
                <a16:creationId xmlns:a16="http://schemas.microsoft.com/office/drawing/2014/main" id="{08C5F476-93EC-40C1-84DA-EE98C888533F}"/>
              </a:ext>
            </a:extLst>
          </p:cNvPr>
          <p:cNvPicPr>
            <a:picLocks noGrp="1" noChangeAspect="1"/>
          </p:cNvPicPr>
          <p:nvPr>
            <p:ph idx="1"/>
          </p:nvPr>
        </p:nvPicPr>
        <p:blipFill>
          <a:blip r:embed="rId3"/>
          <a:stretch>
            <a:fillRect/>
          </a:stretch>
        </p:blipFill>
        <p:spPr>
          <a:xfrm>
            <a:off x="261257" y="2177144"/>
            <a:ext cx="8621486" cy="4484914"/>
          </a:xfrm>
          <a:prstGeom prst="rect">
            <a:avLst/>
          </a:prstGeom>
        </p:spPr>
      </p:pic>
      <p:sp>
        <p:nvSpPr>
          <p:cNvPr id="5" name="Rectangle 4">
            <a:extLst>
              <a:ext uri="{FF2B5EF4-FFF2-40B4-BE49-F238E27FC236}">
                <a16:creationId xmlns:a16="http://schemas.microsoft.com/office/drawing/2014/main" id="{939B1E32-2C98-4BD5-901C-5FFB1A480DC1}"/>
              </a:ext>
            </a:extLst>
          </p:cNvPr>
          <p:cNvSpPr/>
          <p:nvPr/>
        </p:nvSpPr>
        <p:spPr>
          <a:xfrm>
            <a:off x="275771" y="2177143"/>
            <a:ext cx="2946400" cy="18723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77414C7-C2F0-4C9D-897B-5C396137F3D5}"/>
              </a:ext>
            </a:extLst>
          </p:cNvPr>
          <p:cNvSpPr/>
          <p:nvPr/>
        </p:nvSpPr>
        <p:spPr>
          <a:xfrm>
            <a:off x="3323772" y="2975430"/>
            <a:ext cx="2235200" cy="354148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95FFC07-29E4-4EBB-A619-992385A3375E}"/>
              </a:ext>
            </a:extLst>
          </p:cNvPr>
          <p:cNvSpPr/>
          <p:nvPr/>
        </p:nvSpPr>
        <p:spPr>
          <a:xfrm>
            <a:off x="377371" y="4194630"/>
            <a:ext cx="2946400" cy="232228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E8682E1-4331-41F9-855C-A41EF27BF199}"/>
              </a:ext>
            </a:extLst>
          </p:cNvPr>
          <p:cNvSpPr/>
          <p:nvPr/>
        </p:nvSpPr>
        <p:spPr>
          <a:xfrm>
            <a:off x="5820231" y="2888343"/>
            <a:ext cx="2917369" cy="957943"/>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8B22470-E5D5-43B0-AE60-F91AB8C5416C}"/>
              </a:ext>
            </a:extLst>
          </p:cNvPr>
          <p:cNvSpPr/>
          <p:nvPr/>
        </p:nvSpPr>
        <p:spPr>
          <a:xfrm>
            <a:off x="6386286" y="3846286"/>
            <a:ext cx="2032000" cy="2670629"/>
          </a:xfrm>
          <a:prstGeom prst="rect">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712B42B-8F14-45B1-84FB-823BF816EFFF}"/>
              </a:ext>
            </a:extLst>
          </p:cNvPr>
          <p:cNvSpPr txBox="1"/>
          <p:nvPr/>
        </p:nvSpPr>
        <p:spPr>
          <a:xfrm>
            <a:off x="1371599" y="3640631"/>
            <a:ext cx="2235200" cy="369332"/>
          </a:xfrm>
          <a:prstGeom prst="rect">
            <a:avLst/>
          </a:prstGeom>
          <a:noFill/>
        </p:spPr>
        <p:txBody>
          <a:bodyPr wrap="square" rtlCol="0">
            <a:spAutoFit/>
          </a:bodyPr>
          <a:lstStyle/>
          <a:p>
            <a:r>
              <a:rPr lang="en-US" dirty="0">
                <a:solidFill>
                  <a:srgbClr val="FF0000"/>
                </a:solidFill>
              </a:rPr>
              <a:t>Sense Inputs</a:t>
            </a:r>
          </a:p>
        </p:txBody>
      </p:sp>
      <p:sp>
        <p:nvSpPr>
          <p:cNvPr id="11" name="TextBox 10">
            <a:extLst>
              <a:ext uri="{FF2B5EF4-FFF2-40B4-BE49-F238E27FC236}">
                <a16:creationId xmlns:a16="http://schemas.microsoft.com/office/drawing/2014/main" id="{762D8837-168F-4B2A-94F7-73B2D80BF1A5}"/>
              </a:ext>
            </a:extLst>
          </p:cNvPr>
          <p:cNvSpPr txBox="1"/>
          <p:nvPr/>
        </p:nvSpPr>
        <p:spPr>
          <a:xfrm>
            <a:off x="1371599" y="5442857"/>
            <a:ext cx="2235200" cy="369332"/>
          </a:xfrm>
          <a:prstGeom prst="rect">
            <a:avLst/>
          </a:prstGeom>
          <a:noFill/>
        </p:spPr>
        <p:txBody>
          <a:bodyPr wrap="square" rtlCol="0">
            <a:spAutoFit/>
          </a:bodyPr>
          <a:lstStyle/>
          <a:p>
            <a:r>
              <a:rPr lang="en-US" dirty="0">
                <a:solidFill>
                  <a:schemeClr val="accent1"/>
                </a:solidFill>
              </a:rPr>
              <a:t>Output Contacts</a:t>
            </a:r>
          </a:p>
        </p:txBody>
      </p:sp>
      <p:sp>
        <p:nvSpPr>
          <p:cNvPr id="12" name="TextBox 11">
            <a:extLst>
              <a:ext uri="{FF2B5EF4-FFF2-40B4-BE49-F238E27FC236}">
                <a16:creationId xmlns:a16="http://schemas.microsoft.com/office/drawing/2014/main" id="{7943CD57-2B2F-4325-A114-1E4BC7494834}"/>
              </a:ext>
            </a:extLst>
          </p:cNvPr>
          <p:cNvSpPr txBox="1"/>
          <p:nvPr/>
        </p:nvSpPr>
        <p:spPr>
          <a:xfrm>
            <a:off x="5820230" y="2519011"/>
            <a:ext cx="2917369" cy="369332"/>
          </a:xfrm>
          <a:prstGeom prst="rect">
            <a:avLst/>
          </a:prstGeom>
          <a:noFill/>
        </p:spPr>
        <p:txBody>
          <a:bodyPr wrap="square" rtlCol="0">
            <a:spAutoFit/>
          </a:bodyPr>
          <a:lstStyle/>
          <a:p>
            <a:r>
              <a:rPr lang="en-US" dirty="0">
                <a:solidFill>
                  <a:srgbClr val="00B050"/>
                </a:solidFill>
              </a:rPr>
              <a:t>Connectors/PB LEDs</a:t>
            </a:r>
          </a:p>
        </p:txBody>
      </p:sp>
      <p:sp>
        <p:nvSpPr>
          <p:cNvPr id="13" name="TextBox 12">
            <a:extLst>
              <a:ext uri="{FF2B5EF4-FFF2-40B4-BE49-F238E27FC236}">
                <a16:creationId xmlns:a16="http://schemas.microsoft.com/office/drawing/2014/main" id="{9B3994C6-DE3A-4DB1-9CCD-65CC86058B80}"/>
              </a:ext>
            </a:extLst>
          </p:cNvPr>
          <p:cNvSpPr txBox="1"/>
          <p:nvPr/>
        </p:nvSpPr>
        <p:spPr>
          <a:xfrm>
            <a:off x="5482772" y="3969658"/>
            <a:ext cx="979714" cy="646331"/>
          </a:xfrm>
          <a:prstGeom prst="rect">
            <a:avLst/>
          </a:prstGeom>
          <a:noFill/>
        </p:spPr>
        <p:txBody>
          <a:bodyPr wrap="square" rtlCol="0">
            <a:spAutoFit/>
          </a:bodyPr>
          <a:lstStyle/>
          <a:p>
            <a:r>
              <a:rPr lang="en-US" dirty="0">
                <a:solidFill>
                  <a:schemeClr val="accent4">
                    <a:lumMod val="50000"/>
                  </a:schemeClr>
                </a:solidFill>
              </a:rPr>
              <a:t>Push </a:t>
            </a:r>
          </a:p>
          <a:p>
            <a:r>
              <a:rPr lang="en-US" dirty="0">
                <a:solidFill>
                  <a:schemeClr val="accent4">
                    <a:lumMod val="50000"/>
                  </a:schemeClr>
                </a:solidFill>
              </a:rPr>
              <a:t>Buttons</a:t>
            </a:r>
          </a:p>
        </p:txBody>
      </p:sp>
    </p:spTree>
    <p:extLst>
      <p:ext uri="{BB962C8B-B14F-4D97-AF65-F5344CB8AC3E}">
        <p14:creationId xmlns:p14="http://schemas.microsoft.com/office/powerpoint/2010/main" val="1534827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8DA90-63A9-46B9-8C6D-96E6D7233B46}"/>
              </a:ext>
            </a:extLst>
          </p:cNvPr>
          <p:cNvSpPr>
            <a:spLocks noGrp="1"/>
          </p:cNvSpPr>
          <p:nvPr>
            <p:ph type="title"/>
          </p:nvPr>
        </p:nvSpPr>
        <p:spPr/>
        <p:txBody>
          <a:bodyPr/>
          <a:lstStyle/>
          <a:p>
            <a:r>
              <a:rPr lang="en-US" dirty="0"/>
              <a:t>PCB Schematics Cont.</a:t>
            </a:r>
          </a:p>
        </p:txBody>
      </p:sp>
      <p:sp>
        <p:nvSpPr>
          <p:cNvPr id="11" name="Rectangle 10">
            <a:extLst>
              <a:ext uri="{FF2B5EF4-FFF2-40B4-BE49-F238E27FC236}">
                <a16:creationId xmlns:a16="http://schemas.microsoft.com/office/drawing/2014/main" id="{5D1C33B0-FAE8-4D94-B7F4-0AB46FFFE0A9}"/>
              </a:ext>
            </a:extLst>
          </p:cNvPr>
          <p:cNvSpPr/>
          <p:nvPr/>
        </p:nvSpPr>
        <p:spPr>
          <a:xfrm>
            <a:off x="868787" y="2170835"/>
            <a:ext cx="3454038" cy="4477617"/>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10F8942-09E9-4404-B392-B51B70BCB219}"/>
              </a:ext>
            </a:extLst>
          </p:cNvPr>
          <p:cNvSpPr/>
          <p:nvPr/>
        </p:nvSpPr>
        <p:spPr>
          <a:xfrm>
            <a:off x="4821176" y="2170835"/>
            <a:ext cx="3421813" cy="447761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B39DC8A-E38B-44EA-8286-D532490046BB}"/>
              </a:ext>
            </a:extLst>
          </p:cNvPr>
          <p:cNvPicPr>
            <a:picLocks noChangeAspect="1"/>
          </p:cNvPicPr>
          <p:nvPr/>
        </p:nvPicPr>
        <p:blipFill>
          <a:blip r:embed="rId3"/>
          <a:stretch>
            <a:fillRect/>
          </a:stretch>
        </p:blipFill>
        <p:spPr>
          <a:xfrm>
            <a:off x="4866014" y="2214879"/>
            <a:ext cx="3333106" cy="4404839"/>
          </a:xfrm>
          <a:prstGeom prst="rect">
            <a:avLst/>
          </a:prstGeom>
        </p:spPr>
      </p:pic>
      <p:sp>
        <p:nvSpPr>
          <p:cNvPr id="14" name="TextBox 13">
            <a:extLst>
              <a:ext uri="{FF2B5EF4-FFF2-40B4-BE49-F238E27FC236}">
                <a16:creationId xmlns:a16="http://schemas.microsoft.com/office/drawing/2014/main" id="{7655B22D-A4F6-4ECB-9368-D03221D79DE2}"/>
              </a:ext>
            </a:extLst>
          </p:cNvPr>
          <p:cNvSpPr txBox="1"/>
          <p:nvPr/>
        </p:nvSpPr>
        <p:spPr>
          <a:xfrm>
            <a:off x="4866014" y="2170835"/>
            <a:ext cx="1117600" cy="646331"/>
          </a:xfrm>
          <a:prstGeom prst="rect">
            <a:avLst/>
          </a:prstGeom>
          <a:noFill/>
        </p:spPr>
        <p:txBody>
          <a:bodyPr wrap="square" rtlCol="0">
            <a:spAutoFit/>
          </a:bodyPr>
          <a:lstStyle/>
          <a:p>
            <a:r>
              <a:rPr lang="en-US" dirty="0">
                <a:solidFill>
                  <a:schemeClr val="accent1"/>
                </a:solidFill>
              </a:rPr>
              <a:t>Voltage Sensing</a:t>
            </a:r>
          </a:p>
        </p:txBody>
      </p:sp>
      <p:pic>
        <p:nvPicPr>
          <p:cNvPr id="5" name="Picture 4">
            <a:extLst>
              <a:ext uri="{FF2B5EF4-FFF2-40B4-BE49-F238E27FC236}">
                <a16:creationId xmlns:a16="http://schemas.microsoft.com/office/drawing/2014/main" id="{370195C8-F0BB-4372-9391-3A0E8ABE1E4B}"/>
              </a:ext>
            </a:extLst>
          </p:cNvPr>
          <p:cNvPicPr>
            <a:picLocks noChangeAspect="1"/>
          </p:cNvPicPr>
          <p:nvPr/>
        </p:nvPicPr>
        <p:blipFill>
          <a:blip r:embed="rId4"/>
          <a:stretch>
            <a:fillRect/>
          </a:stretch>
        </p:blipFill>
        <p:spPr>
          <a:xfrm>
            <a:off x="899267" y="2189766"/>
            <a:ext cx="3391215" cy="4434554"/>
          </a:xfrm>
          <a:prstGeom prst="rect">
            <a:avLst/>
          </a:prstGeom>
        </p:spPr>
      </p:pic>
      <p:sp>
        <p:nvSpPr>
          <p:cNvPr id="13" name="TextBox 12">
            <a:extLst>
              <a:ext uri="{FF2B5EF4-FFF2-40B4-BE49-F238E27FC236}">
                <a16:creationId xmlns:a16="http://schemas.microsoft.com/office/drawing/2014/main" id="{080A4FF8-7775-4EA8-A955-05B964093166}"/>
              </a:ext>
            </a:extLst>
          </p:cNvPr>
          <p:cNvSpPr txBox="1"/>
          <p:nvPr/>
        </p:nvSpPr>
        <p:spPr>
          <a:xfrm>
            <a:off x="2464766" y="2189766"/>
            <a:ext cx="1825716" cy="369332"/>
          </a:xfrm>
          <a:prstGeom prst="rect">
            <a:avLst/>
          </a:prstGeom>
          <a:noFill/>
        </p:spPr>
        <p:txBody>
          <a:bodyPr wrap="square" rtlCol="0">
            <a:spAutoFit/>
          </a:bodyPr>
          <a:lstStyle/>
          <a:p>
            <a:r>
              <a:rPr lang="en-US" dirty="0">
                <a:solidFill>
                  <a:schemeClr val="accent4">
                    <a:lumMod val="50000"/>
                  </a:schemeClr>
                </a:solidFill>
              </a:rPr>
              <a:t>Current Sensing</a:t>
            </a:r>
          </a:p>
        </p:txBody>
      </p:sp>
    </p:spTree>
    <p:extLst>
      <p:ext uri="{BB962C8B-B14F-4D97-AF65-F5344CB8AC3E}">
        <p14:creationId xmlns:p14="http://schemas.microsoft.com/office/powerpoint/2010/main" val="1607486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D9EFC-0C49-4C9A-ABA6-71CF059B54BC}"/>
              </a:ext>
            </a:extLst>
          </p:cNvPr>
          <p:cNvSpPr>
            <a:spLocks noGrp="1"/>
          </p:cNvSpPr>
          <p:nvPr>
            <p:ph type="title"/>
          </p:nvPr>
        </p:nvSpPr>
        <p:spPr/>
        <p:txBody>
          <a:bodyPr/>
          <a:lstStyle/>
          <a:p>
            <a:r>
              <a:rPr lang="en-US" dirty="0"/>
              <a:t>PCB Board Layout</a:t>
            </a:r>
          </a:p>
        </p:txBody>
      </p:sp>
      <p:pic>
        <p:nvPicPr>
          <p:cNvPr id="4" name="Content Placeholder 3">
            <a:extLst>
              <a:ext uri="{FF2B5EF4-FFF2-40B4-BE49-F238E27FC236}">
                <a16:creationId xmlns:a16="http://schemas.microsoft.com/office/drawing/2014/main" id="{544856AE-556A-4649-AD3C-04C89227ECB1}"/>
              </a:ext>
            </a:extLst>
          </p:cNvPr>
          <p:cNvPicPr>
            <a:picLocks noGrp="1" noChangeAspect="1"/>
          </p:cNvPicPr>
          <p:nvPr>
            <p:ph sz="half" idx="1"/>
          </p:nvPr>
        </p:nvPicPr>
        <p:blipFill>
          <a:blip r:embed="rId3"/>
          <a:stretch>
            <a:fillRect/>
          </a:stretch>
        </p:blipFill>
        <p:spPr>
          <a:xfrm>
            <a:off x="724372" y="2226233"/>
            <a:ext cx="2715925" cy="2405533"/>
          </a:xfrm>
          <a:prstGeom prst="rect">
            <a:avLst/>
          </a:prstGeom>
        </p:spPr>
      </p:pic>
      <p:pic>
        <p:nvPicPr>
          <p:cNvPr id="6" name="Content Placeholder 5">
            <a:extLst>
              <a:ext uri="{FF2B5EF4-FFF2-40B4-BE49-F238E27FC236}">
                <a16:creationId xmlns:a16="http://schemas.microsoft.com/office/drawing/2014/main" id="{4BB05AAC-FB66-4BF6-864B-E8DF7C742AB6}"/>
              </a:ext>
            </a:extLst>
          </p:cNvPr>
          <p:cNvPicPr>
            <a:picLocks noGrp="1" noChangeAspect="1"/>
          </p:cNvPicPr>
          <p:nvPr>
            <p:ph sz="half" idx="2"/>
          </p:nvPr>
        </p:nvPicPr>
        <p:blipFill>
          <a:blip r:embed="rId4"/>
          <a:stretch>
            <a:fillRect/>
          </a:stretch>
        </p:blipFill>
        <p:spPr>
          <a:xfrm>
            <a:off x="375777" y="4907535"/>
            <a:ext cx="3382170" cy="1718078"/>
          </a:xfrm>
          <a:prstGeom prst="rect">
            <a:avLst/>
          </a:prstGeom>
        </p:spPr>
      </p:pic>
      <p:pic>
        <p:nvPicPr>
          <p:cNvPr id="8" name="Picture 7">
            <a:extLst>
              <a:ext uri="{FF2B5EF4-FFF2-40B4-BE49-F238E27FC236}">
                <a16:creationId xmlns:a16="http://schemas.microsoft.com/office/drawing/2014/main" id="{BA4994FF-D734-4B00-95F8-75D7EF01E3FA}"/>
              </a:ext>
            </a:extLst>
          </p:cNvPr>
          <p:cNvPicPr>
            <a:picLocks noChangeAspect="1"/>
          </p:cNvPicPr>
          <p:nvPr/>
        </p:nvPicPr>
        <p:blipFill rotWithShape="1">
          <a:blip r:embed="rId5"/>
          <a:srcRect t="18259" b="7625"/>
          <a:stretch/>
        </p:blipFill>
        <p:spPr>
          <a:xfrm>
            <a:off x="5196126" y="5114925"/>
            <a:ext cx="3630205" cy="1326690"/>
          </a:xfrm>
          <a:prstGeom prst="rect">
            <a:avLst/>
          </a:prstGeom>
        </p:spPr>
      </p:pic>
      <p:pic>
        <p:nvPicPr>
          <p:cNvPr id="10" name="Picture 9">
            <a:extLst>
              <a:ext uri="{FF2B5EF4-FFF2-40B4-BE49-F238E27FC236}">
                <a16:creationId xmlns:a16="http://schemas.microsoft.com/office/drawing/2014/main" id="{F6F808F6-7560-4C7C-B46B-77D0D918F269}"/>
              </a:ext>
            </a:extLst>
          </p:cNvPr>
          <p:cNvPicPr>
            <a:picLocks noChangeAspect="1"/>
          </p:cNvPicPr>
          <p:nvPr/>
        </p:nvPicPr>
        <p:blipFill>
          <a:blip r:embed="rId6"/>
          <a:stretch>
            <a:fillRect/>
          </a:stretch>
        </p:blipFill>
        <p:spPr>
          <a:xfrm>
            <a:off x="5703704" y="2330839"/>
            <a:ext cx="2615047" cy="2316508"/>
          </a:xfrm>
          <a:prstGeom prst="rect">
            <a:avLst/>
          </a:prstGeom>
        </p:spPr>
      </p:pic>
      <p:sp>
        <p:nvSpPr>
          <p:cNvPr id="11" name="TextBox 10">
            <a:extLst>
              <a:ext uri="{FF2B5EF4-FFF2-40B4-BE49-F238E27FC236}">
                <a16:creationId xmlns:a16="http://schemas.microsoft.com/office/drawing/2014/main" id="{75E2DD2D-F5C1-47FF-85F3-6063BF458D41}"/>
              </a:ext>
            </a:extLst>
          </p:cNvPr>
          <p:cNvSpPr txBox="1"/>
          <p:nvPr/>
        </p:nvSpPr>
        <p:spPr>
          <a:xfrm>
            <a:off x="3440297" y="2355428"/>
            <a:ext cx="1972615" cy="923330"/>
          </a:xfrm>
          <a:prstGeom prst="rect">
            <a:avLst/>
          </a:prstGeom>
          <a:noFill/>
        </p:spPr>
        <p:txBody>
          <a:bodyPr wrap="square" rtlCol="0">
            <a:spAutoFit/>
          </a:bodyPr>
          <a:lstStyle/>
          <a:p>
            <a:pPr algn="ctr"/>
            <a:r>
              <a:rPr lang="en-US" dirty="0">
                <a:solidFill>
                  <a:schemeClr val="tx1">
                    <a:lumMod val="95000"/>
                  </a:schemeClr>
                </a:solidFill>
              </a:rPr>
              <a:t>A/DC </a:t>
            </a:r>
          </a:p>
          <a:p>
            <a:pPr algn="ctr"/>
            <a:r>
              <a:rPr lang="en-US" dirty="0">
                <a:solidFill>
                  <a:schemeClr val="tx1">
                    <a:lumMod val="95000"/>
                  </a:schemeClr>
                </a:solidFill>
              </a:rPr>
              <a:t>BREAK-OUT BOARD</a:t>
            </a:r>
          </a:p>
        </p:txBody>
      </p:sp>
      <p:sp>
        <p:nvSpPr>
          <p:cNvPr id="13" name="TextBox 12">
            <a:extLst>
              <a:ext uri="{FF2B5EF4-FFF2-40B4-BE49-F238E27FC236}">
                <a16:creationId xmlns:a16="http://schemas.microsoft.com/office/drawing/2014/main" id="{0576DBEE-72C0-4F47-A902-057A0DF12281}"/>
              </a:ext>
            </a:extLst>
          </p:cNvPr>
          <p:cNvSpPr txBox="1"/>
          <p:nvPr/>
        </p:nvSpPr>
        <p:spPr>
          <a:xfrm>
            <a:off x="3766669" y="4847673"/>
            <a:ext cx="1438181" cy="923330"/>
          </a:xfrm>
          <a:prstGeom prst="rect">
            <a:avLst/>
          </a:prstGeom>
          <a:noFill/>
        </p:spPr>
        <p:txBody>
          <a:bodyPr wrap="square" rtlCol="0">
            <a:spAutoFit/>
          </a:bodyPr>
          <a:lstStyle/>
          <a:p>
            <a:pPr algn="ctr"/>
            <a:r>
              <a:rPr lang="en-US" dirty="0">
                <a:solidFill>
                  <a:schemeClr val="tx1">
                    <a:lumMod val="95000"/>
                  </a:schemeClr>
                </a:solidFill>
              </a:rPr>
              <a:t>LED INDICATOR BOARD</a:t>
            </a:r>
          </a:p>
        </p:txBody>
      </p:sp>
      <p:cxnSp>
        <p:nvCxnSpPr>
          <p:cNvPr id="25" name="Straight Arrow Connector 24">
            <a:extLst>
              <a:ext uri="{FF2B5EF4-FFF2-40B4-BE49-F238E27FC236}">
                <a16:creationId xmlns:a16="http://schemas.microsoft.com/office/drawing/2014/main" id="{ED9EAA64-1822-4CB2-BC71-05FA9F2C27A3}"/>
              </a:ext>
            </a:extLst>
          </p:cNvPr>
          <p:cNvCxnSpPr>
            <a:cxnSpLocks/>
          </p:cNvCxnSpPr>
          <p:nvPr/>
        </p:nvCxnSpPr>
        <p:spPr>
          <a:xfrm flipV="1">
            <a:off x="5196128" y="6443003"/>
            <a:ext cx="3630203" cy="18261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797B9D4-42B4-4A80-9132-45593A754F30}"/>
              </a:ext>
            </a:extLst>
          </p:cNvPr>
          <p:cNvCxnSpPr>
            <a:cxnSpLocks/>
          </p:cNvCxnSpPr>
          <p:nvPr/>
        </p:nvCxnSpPr>
        <p:spPr>
          <a:xfrm>
            <a:off x="5126951" y="5114925"/>
            <a:ext cx="31076" cy="1463187"/>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31A7858-8148-4E9F-9E08-77287EA7615A}"/>
              </a:ext>
            </a:extLst>
          </p:cNvPr>
          <p:cNvSpPr txBox="1"/>
          <p:nvPr/>
        </p:nvSpPr>
        <p:spPr>
          <a:xfrm>
            <a:off x="4710115" y="5742508"/>
            <a:ext cx="568107" cy="369332"/>
          </a:xfrm>
          <a:prstGeom prst="rect">
            <a:avLst/>
          </a:prstGeom>
          <a:noFill/>
        </p:spPr>
        <p:txBody>
          <a:bodyPr wrap="square" rtlCol="0">
            <a:spAutoFit/>
          </a:bodyPr>
          <a:lstStyle/>
          <a:p>
            <a:r>
              <a:rPr lang="en-US" dirty="0"/>
              <a:t>2”</a:t>
            </a:r>
          </a:p>
        </p:txBody>
      </p:sp>
      <p:sp>
        <p:nvSpPr>
          <p:cNvPr id="43" name="TextBox 42">
            <a:extLst>
              <a:ext uri="{FF2B5EF4-FFF2-40B4-BE49-F238E27FC236}">
                <a16:creationId xmlns:a16="http://schemas.microsoft.com/office/drawing/2014/main" id="{E0FAB3A6-EFBD-406F-8E84-61B5EAF490F1}"/>
              </a:ext>
            </a:extLst>
          </p:cNvPr>
          <p:cNvSpPr txBox="1"/>
          <p:nvPr/>
        </p:nvSpPr>
        <p:spPr>
          <a:xfrm rot="21231359">
            <a:off x="6962027" y="6473950"/>
            <a:ext cx="917524" cy="369332"/>
          </a:xfrm>
          <a:prstGeom prst="rect">
            <a:avLst/>
          </a:prstGeom>
          <a:noFill/>
        </p:spPr>
        <p:txBody>
          <a:bodyPr wrap="square" rtlCol="0">
            <a:spAutoFit/>
          </a:bodyPr>
          <a:lstStyle/>
          <a:p>
            <a:r>
              <a:rPr lang="en-US" dirty="0"/>
              <a:t>5.25”</a:t>
            </a:r>
          </a:p>
        </p:txBody>
      </p:sp>
      <p:cxnSp>
        <p:nvCxnSpPr>
          <p:cNvPr id="44" name="Straight Arrow Connector 43">
            <a:extLst>
              <a:ext uri="{FF2B5EF4-FFF2-40B4-BE49-F238E27FC236}">
                <a16:creationId xmlns:a16="http://schemas.microsoft.com/office/drawing/2014/main" id="{E45E54A3-A0EF-4798-9315-857C202B0CE4}"/>
              </a:ext>
            </a:extLst>
          </p:cNvPr>
          <p:cNvCxnSpPr>
            <a:cxnSpLocks/>
          </p:cNvCxnSpPr>
          <p:nvPr/>
        </p:nvCxnSpPr>
        <p:spPr>
          <a:xfrm>
            <a:off x="5550571" y="2329450"/>
            <a:ext cx="0" cy="231928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6C184DD-BDF8-404F-B722-425DD199D69A}"/>
              </a:ext>
            </a:extLst>
          </p:cNvPr>
          <p:cNvCxnSpPr>
            <a:cxnSpLocks/>
          </p:cNvCxnSpPr>
          <p:nvPr/>
        </p:nvCxnSpPr>
        <p:spPr>
          <a:xfrm>
            <a:off x="5703704" y="2210664"/>
            <a:ext cx="2615047"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0985488-7891-4D3A-A8F6-67EE381CB7C8}"/>
              </a:ext>
            </a:extLst>
          </p:cNvPr>
          <p:cNvSpPr txBox="1"/>
          <p:nvPr/>
        </p:nvSpPr>
        <p:spPr>
          <a:xfrm>
            <a:off x="6608051" y="1882347"/>
            <a:ext cx="1003300" cy="369332"/>
          </a:xfrm>
          <a:prstGeom prst="rect">
            <a:avLst/>
          </a:prstGeom>
          <a:noFill/>
        </p:spPr>
        <p:txBody>
          <a:bodyPr wrap="square" rtlCol="0">
            <a:spAutoFit/>
          </a:bodyPr>
          <a:lstStyle/>
          <a:p>
            <a:r>
              <a:rPr lang="en-US" dirty="0"/>
              <a:t>62mm</a:t>
            </a:r>
          </a:p>
        </p:txBody>
      </p:sp>
      <p:sp>
        <p:nvSpPr>
          <p:cNvPr id="51" name="TextBox 50">
            <a:extLst>
              <a:ext uri="{FF2B5EF4-FFF2-40B4-BE49-F238E27FC236}">
                <a16:creationId xmlns:a16="http://schemas.microsoft.com/office/drawing/2014/main" id="{E24032D8-7A87-4DED-BC8E-E98BF136C77E}"/>
              </a:ext>
            </a:extLst>
          </p:cNvPr>
          <p:cNvSpPr txBox="1"/>
          <p:nvPr/>
        </p:nvSpPr>
        <p:spPr>
          <a:xfrm>
            <a:off x="4757209" y="3387086"/>
            <a:ext cx="862193" cy="369332"/>
          </a:xfrm>
          <a:prstGeom prst="rect">
            <a:avLst/>
          </a:prstGeom>
          <a:noFill/>
        </p:spPr>
        <p:txBody>
          <a:bodyPr wrap="square" rtlCol="0">
            <a:spAutoFit/>
          </a:bodyPr>
          <a:lstStyle/>
          <a:p>
            <a:r>
              <a:rPr lang="en-US" dirty="0"/>
              <a:t>57mm</a:t>
            </a:r>
          </a:p>
        </p:txBody>
      </p:sp>
    </p:spTree>
    <p:extLst>
      <p:ext uri="{BB962C8B-B14F-4D97-AF65-F5344CB8AC3E}">
        <p14:creationId xmlns:p14="http://schemas.microsoft.com/office/powerpoint/2010/main" val="4234469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183292-CF70-493C-8ABA-1E1BD84B9844}"/>
              </a:ext>
            </a:extLst>
          </p:cNvPr>
          <p:cNvSpPr txBox="1"/>
          <p:nvPr/>
        </p:nvSpPr>
        <p:spPr>
          <a:xfrm>
            <a:off x="3078646" y="2146303"/>
            <a:ext cx="2663170" cy="523220"/>
          </a:xfrm>
          <a:prstGeom prst="rect">
            <a:avLst/>
          </a:prstGeom>
          <a:noFill/>
        </p:spPr>
        <p:txBody>
          <a:bodyPr wrap="square" rtlCol="0">
            <a:spAutoFit/>
          </a:bodyPr>
          <a:lstStyle/>
          <a:p>
            <a:pPr algn="ctr"/>
            <a:r>
              <a:rPr lang="en-US" sz="2800" dirty="0"/>
              <a:t>MAIN BOARD </a:t>
            </a:r>
          </a:p>
        </p:txBody>
      </p:sp>
      <p:sp>
        <p:nvSpPr>
          <p:cNvPr id="14" name="TextBox 13">
            <a:extLst>
              <a:ext uri="{FF2B5EF4-FFF2-40B4-BE49-F238E27FC236}">
                <a16:creationId xmlns:a16="http://schemas.microsoft.com/office/drawing/2014/main" id="{133196B8-A2AD-43D1-A177-8BC1C3579787}"/>
              </a:ext>
            </a:extLst>
          </p:cNvPr>
          <p:cNvSpPr txBox="1"/>
          <p:nvPr/>
        </p:nvSpPr>
        <p:spPr>
          <a:xfrm>
            <a:off x="6568712" y="2487524"/>
            <a:ext cx="1012874" cy="369332"/>
          </a:xfrm>
          <a:prstGeom prst="rect">
            <a:avLst/>
          </a:prstGeom>
          <a:noFill/>
        </p:spPr>
        <p:txBody>
          <a:bodyPr wrap="square" rtlCol="0">
            <a:spAutoFit/>
          </a:bodyPr>
          <a:lstStyle/>
          <a:p>
            <a:r>
              <a:rPr lang="en-US" dirty="0"/>
              <a:t>181mm</a:t>
            </a:r>
          </a:p>
        </p:txBody>
      </p:sp>
      <p:sp>
        <p:nvSpPr>
          <p:cNvPr id="15" name="TextBox 14">
            <a:extLst>
              <a:ext uri="{FF2B5EF4-FFF2-40B4-BE49-F238E27FC236}">
                <a16:creationId xmlns:a16="http://schemas.microsoft.com/office/drawing/2014/main" id="{1A53CF04-8DA9-4DCB-BD28-3E0D9D27FF5B}"/>
              </a:ext>
            </a:extLst>
          </p:cNvPr>
          <p:cNvSpPr txBox="1"/>
          <p:nvPr/>
        </p:nvSpPr>
        <p:spPr>
          <a:xfrm>
            <a:off x="4164048" y="4494895"/>
            <a:ext cx="940577" cy="369332"/>
          </a:xfrm>
          <a:prstGeom prst="rect">
            <a:avLst/>
          </a:prstGeom>
          <a:noFill/>
        </p:spPr>
        <p:txBody>
          <a:bodyPr wrap="square" rtlCol="0">
            <a:spAutoFit/>
          </a:bodyPr>
          <a:lstStyle/>
          <a:p>
            <a:r>
              <a:rPr lang="en-US" dirty="0"/>
              <a:t>205mm</a:t>
            </a:r>
          </a:p>
        </p:txBody>
      </p:sp>
      <p:pic>
        <p:nvPicPr>
          <p:cNvPr id="3" name="Picture 2">
            <a:extLst>
              <a:ext uri="{FF2B5EF4-FFF2-40B4-BE49-F238E27FC236}">
                <a16:creationId xmlns:a16="http://schemas.microsoft.com/office/drawing/2014/main" id="{DCE5441B-51DA-4602-8AA2-3F86F5411BAA}"/>
              </a:ext>
            </a:extLst>
          </p:cNvPr>
          <p:cNvPicPr>
            <a:picLocks noChangeAspect="1"/>
          </p:cNvPicPr>
          <p:nvPr/>
        </p:nvPicPr>
        <p:blipFill>
          <a:blip r:embed="rId3"/>
          <a:stretch>
            <a:fillRect/>
          </a:stretch>
        </p:blipFill>
        <p:spPr>
          <a:xfrm>
            <a:off x="5211879" y="3016680"/>
            <a:ext cx="3652358" cy="3375270"/>
          </a:xfrm>
          <a:prstGeom prst="rect">
            <a:avLst/>
          </a:prstGeom>
        </p:spPr>
      </p:pic>
      <p:cxnSp>
        <p:nvCxnSpPr>
          <p:cNvPr id="8" name="Straight Arrow Connector 7">
            <a:extLst>
              <a:ext uri="{FF2B5EF4-FFF2-40B4-BE49-F238E27FC236}">
                <a16:creationId xmlns:a16="http://schemas.microsoft.com/office/drawing/2014/main" id="{0EABBCE6-54BF-4052-8A74-A116C292238C}"/>
              </a:ext>
            </a:extLst>
          </p:cNvPr>
          <p:cNvCxnSpPr>
            <a:cxnSpLocks/>
          </p:cNvCxnSpPr>
          <p:nvPr/>
        </p:nvCxnSpPr>
        <p:spPr>
          <a:xfrm>
            <a:off x="5099438" y="3133725"/>
            <a:ext cx="0" cy="325822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A7F5883-E15B-43A7-9B07-9EC8C37D1DC2}"/>
              </a:ext>
            </a:extLst>
          </p:cNvPr>
          <p:cNvCxnSpPr>
            <a:cxnSpLocks/>
          </p:cNvCxnSpPr>
          <p:nvPr/>
        </p:nvCxnSpPr>
        <p:spPr>
          <a:xfrm flipH="1">
            <a:off x="5211881" y="2915091"/>
            <a:ext cx="3652356" cy="32937"/>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45E2E10A-5202-4BC1-AC04-7AA5F3E6B390}"/>
              </a:ext>
            </a:extLst>
          </p:cNvPr>
          <p:cNvSpPr>
            <a:spLocks noGrp="1"/>
          </p:cNvSpPr>
          <p:nvPr>
            <p:ph type="title"/>
          </p:nvPr>
        </p:nvSpPr>
        <p:spPr/>
        <p:txBody>
          <a:bodyPr/>
          <a:lstStyle/>
          <a:p>
            <a:r>
              <a:rPr lang="en-US" dirty="0"/>
              <a:t>PCB Board Layout Cont.</a:t>
            </a:r>
          </a:p>
        </p:txBody>
      </p:sp>
      <p:pic>
        <p:nvPicPr>
          <p:cNvPr id="12" name="Content Placeholder 11">
            <a:extLst>
              <a:ext uri="{FF2B5EF4-FFF2-40B4-BE49-F238E27FC236}">
                <a16:creationId xmlns:a16="http://schemas.microsoft.com/office/drawing/2014/main" id="{F86C49E4-3229-4F32-BC3A-30C6451FBF37}"/>
              </a:ext>
            </a:extLst>
          </p:cNvPr>
          <p:cNvPicPr>
            <a:picLocks noGrp="1" noChangeAspect="1"/>
          </p:cNvPicPr>
          <p:nvPr>
            <p:ph sz="half" idx="1"/>
          </p:nvPr>
        </p:nvPicPr>
        <p:blipFill>
          <a:blip r:embed="rId4"/>
          <a:stretch>
            <a:fillRect/>
          </a:stretch>
        </p:blipFill>
        <p:spPr>
          <a:xfrm>
            <a:off x="271013" y="2904675"/>
            <a:ext cx="3922834" cy="3435249"/>
          </a:xfrm>
          <a:prstGeom prst="rect">
            <a:avLst/>
          </a:prstGeom>
        </p:spPr>
      </p:pic>
    </p:spTree>
    <p:extLst>
      <p:ext uri="{BB962C8B-B14F-4D97-AF65-F5344CB8AC3E}">
        <p14:creationId xmlns:p14="http://schemas.microsoft.com/office/powerpoint/2010/main" val="1098810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019DE-BE9C-4B8C-AD39-64264BC080CA}"/>
              </a:ext>
            </a:extLst>
          </p:cNvPr>
          <p:cNvSpPr>
            <a:spLocks noGrp="1"/>
          </p:cNvSpPr>
          <p:nvPr>
            <p:ph type="title"/>
          </p:nvPr>
        </p:nvSpPr>
        <p:spPr>
          <a:xfrm>
            <a:off x="233599" y="877729"/>
            <a:ext cx="4147901" cy="868790"/>
          </a:xfrm>
        </p:spPr>
        <p:txBody>
          <a:bodyPr vert="horz" lIns="68580" tIns="34290" rIns="68580" bIns="34290" rtlCol="0" anchor="ctr">
            <a:normAutofit fontScale="90000"/>
          </a:bodyPr>
          <a:lstStyle/>
          <a:p>
            <a:br>
              <a:rPr lang="en-US" dirty="0"/>
            </a:br>
            <a:r>
              <a:rPr lang="en-US" sz="4000" dirty="0"/>
              <a:t>Power Electronics</a:t>
            </a:r>
            <a:r>
              <a:rPr lang="en-US" dirty="0"/>
              <a:t>	</a:t>
            </a:r>
            <a:br>
              <a:rPr lang="en-US" dirty="0"/>
            </a:br>
            <a:endParaRPr lang="en-US" dirty="0"/>
          </a:p>
        </p:txBody>
      </p:sp>
      <p:pic>
        <p:nvPicPr>
          <p:cNvPr id="29" name="Picture 28">
            <a:extLst>
              <a:ext uri="{FF2B5EF4-FFF2-40B4-BE49-F238E27FC236}">
                <a16:creationId xmlns:a16="http://schemas.microsoft.com/office/drawing/2014/main" id="{1E82B02A-6C84-4B2F-8E0B-4672523C0234}"/>
              </a:ext>
            </a:extLst>
          </p:cNvPr>
          <p:cNvPicPr>
            <a:picLocks noChangeAspect="1"/>
          </p:cNvPicPr>
          <p:nvPr/>
        </p:nvPicPr>
        <p:blipFill>
          <a:blip r:embed="rId3"/>
          <a:stretch>
            <a:fillRect/>
          </a:stretch>
        </p:blipFill>
        <p:spPr>
          <a:xfrm>
            <a:off x="3970295" y="2054607"/>
            <a:ext cx="5059927" cy="4589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CD5EBEEA-9647-4305-8DB2-15D3ADDBE022}"/>
              </a:ext>
            </a:extLst>
          </p:cNvPr>
          <p:cNvSpPr/>
          <p:nvPr/>
        </p:nvSpPr>
        <p:spPr>
          <a:xfrm>
            <a:off x="4110213" y="2633974"/>
            <a:ext cx="1184140" cy="7783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31" name="Rectangle 30">
            <a:extLst>
              <a:ext uri="{FF2B5EF4-FFF2-40B4-BE49-F238E27FC236}">
                <a16:creationId xmlns:a16="http://schemas.microsoft.com/office/drawing/2014/main" id="{230FC53C-987B-4B16-A5CA-C4D5CFD8FAF8}"/>
              </a:ext>
            </a:extLst>
          </p:cNvPr>
          <p:cNvSpPr/>
          <p:nvPr/>
        </p:nvSpPr>
        <p:spPr>
          <a:xfrm>
            <a:off x="5961249" y="3339487"/>
            <a:ext cx="1276349" cy="7783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rgbClr val="00B050"/>
              </a:solidFill>
            </a:endParaRPr>
          </a:p>
        </p:txBody>
      </p:sp>
      <p:sp>
        <p:nvSpPr>
          <p:cNvPr id="35" name="Content Placeholder 2">
            <a:extLst>
              <a:ext uri="{FF2B5EF4-FFF2-40B4-BE49-F238E27FC236}">
                <a16:creationId xmlns:a16="http://schemas.microsoft.com/office/drawing/2014/main" id="{3F39D78E-08B1-4DD9-A6B9-A12B4B95BA04}"/>
              </a:ext>
            </a:extLst>
          </p:cNvPr>
          <p:cNvSpPr>
            <a:spLocks noGrp="1"/>
          </p:cNvSpPr>
          <p:nvPr>
            <p:ph idx="1"/>
          </p:nvPr>
        </p:nvSpPr>
        <p:spPr>
          <a:xfrm>
            <a:off x="233599" y="2054607"/>
            <a:ext cx="3421501" cy="2869818"/>
          </a:xfrm>
        </p:spPr>
        <p:txBody>
          <a:bodyPr>
            <a:noAutofit/>
          </a:bodyPr>
          <a:lstStyle/>
          <a:p>
            <a:pPr marL="0" indent="0">
              <a:lnSpc>
                <a:spcPct val="150000"/>
              </a:lnSpc>
              <a:buNone/>
            </a:pPr>
            <a:r>
              <a:rPr lang="en-US" sz="1800" dirty="0"/>
              <a:t>Major Component Voltage Requirements:</a:t>
            </a:r>
          </a:p>
          <a:p>
            <a:pPr>
              <a:lnSpc>
                <a:spcPct val="150000"/>
              </a:lnSpc>
            </a:pPr>
            <a:r>
              <a:rPr lang="en-US" sz="1800" dirty="0"/>
              <a:t>Push Buttons, Relays – 12V</a:t>
            </a:r>
          </a:p>
          <a:p>
            <a:pPr>
              <a:lnSpc>
                <a:spcPct val="150000"/>
              </a:lnSpc>
            </a:pPr>
            <a:r>
              <a:rPr lang="en-US" sz="1800" dirty="0"/>
              <a:t>LED Driver – 5V</a:t>
            </a:r>
          </a:p>
          <a:p>
            <a:pPr>
              <a:lnSpc>
                <a:spcPct val="150000"/>
              </a:lnSpc>
            </a:pPr>
            <a:r>
              <a:rPr lang="en-US" sz="1800" dirty="0"/>
              <a:t>MCU – 3.3V</a:t>
            </a:r>
          </a:p>
          <a:p>
            <a:endParaRPr lang="en-US" sz="1800" dirty="0"/>
          </a:p>
        </p:txBody>
      </p:sp>
      <p:sp>
        <p:nvSpPr>
          <p:cNvPr id="7" name="TextBox 6">
            <a:extLst>
              <a:ext uri="{FF2B5EF4-FFF2-40B4-BE49-F238E27FC236}">
                <a16:creationId xmlns:a16="http://schemas.microsoft.com/office/drawing/2014/main" id="{215514F3-1384-42C3-B849-C647F9BAAC3A}"/>
              </a:ext>
            </a:extLst>
          </p:cNvPr>
          <p:cNvSpPr txBox="1"/>
          <p:nvPr/>
        </p:nvSpPr>
        <p:spPr>
          <a:xfrm>
            <a:off x="4160588" y="2288791"/>
            <a:ext cx="773823"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solidFill>
                  <a:schemeClr val="accent1"/>
                </a:solidFill>
              </a:rPr>
              <a:t>Input</a:t>
            </a:r>
          </a:p>
        </p:txBody>
      </p:sp>
      <p:sp>
        <p:nvSpPr>
          <p:cNvPr id="39" name="Rectangle 38">
            <a:extLst>
              <a:ext uri="{FF2B5EF4-FFF2-40B4-BE49-F238E27FC236}">
                <a16:creationId xmlns:a16="http://schemas.microsoft.com/office/drawing/2014/main" id="{A26FBA29-E813-491E-80D6-C12B279D8032}"/>
              </a:ext>
            </a:extLst>
          </p:cNvPr>
          <p:cNvSpPr/>
          <p:nvPr/>
        </p:nvSpPr>
        <p:spPr>
          <a:xfrm>
            <a:off x="6860269" y="4674578"/>
            <a:ext cx="1200150" cy="7783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9" name="TextBox 8">
            <a:extLst>
              <a:ext uri="{FF2B5EF4-FFF2-40B4-BE49-F238E27FC236}">
                <a16:creationId xmlns:a16="http://schemas.microsoft.com/office/drawing/2014/main" id="{A35B5C53-91BE-437C-8133-4FE04335C57C}"/>
              </a:ext>
            </a:extLst>
          </p:cNvPr>
          <p:cNvSpPr txBox="1"/>
          <p:nvPr/>
        </p:nvSpPr>
        <p:spPr>
          <a:xfrm>
            <a:off x="7174153" y="3405472"/>
            <a:ext cx="1200150" cy="646331"/>
          </a:xfrm>
          <a:prstGeom prst="rect">
            <a:avLst/>
          </a:prstGeom>
          <a:noFill/>
        </p:spPr>
        <p:txBody>
          <a:bodyPr wrap="square" rtlCol="0">
            <a:spAutoFit/>
          </a:bodyPr>
          <a:lstStyle/>
          <a:p>
            <a:r>
              <a:rPr lang="en-US" dirty="0">
                <a:solidFill>
                  <a:srgbClr val="00B050"/>
                </a:solidFill>
              </a:rPr>
              <a:t>5V Regulator</a:t>
            </a:r>
          </a:p>
        </p:txBody>
      </p:sp>
      <p:sp>
        <p:nvSpPr>
          <p:cNvPr id="10" name="TextBox 9">
            <a:extLst>
              <a:ext uri="{FF2B5EF4-FFF2-40B4-BE49-F238E27FC236}">
                <a16:creationId xmlns:a16="http://schemas.microsoft.com/office/drawing/2014/main" id="{CC5B8573-EB94-487A-8E91-B6DD034E85D5}"/>
              </a:ext>
            </a:extLst>
          </p:cNvPr>
          <p:cNvSpPr txBox="1"/>
          <p:nvPr/>
        </p:nvSpPr>
        <p:spPr>
          <a:xfrm>
            <a:off x="7054886" y="5476946"/>
            <a:ext cx="1200150" cy="646331"/>
          </a:xfrm>
          <a:prstGeom prst="rect">
            <a:avLst/>
          </a:prstGeom>
          <a:noFill/>
        </p:spPr>
        <p:txBody>
          <a:bodyPr wrap="square" rtlCol="0">
            <a:spAutoFit/>
          </a:bodyPr>
          <a:lstStyle/>
          <a:p>
            <a:r>
              <a:rPr lang="en-US" dirty="0">
                <a:solidFill>
                  <a:schemeClr val="accent4">
                    <a:lumMod val="50000"/>
                  </a:schemeClr>
                </a:solidFill>
              </a:rPr>
              <a:t>3.3V Regulator</a:t>
            </a:r>
          </a:p>
        </p:txBody>
      </p:sp>
      <p:sp>
        <p:nvSpPr>
          <p:cNvPr id="11" name="Rectangle 10">
            <a:extLst>
              <a:ext uri="{FF2B5EF4-FFF2-40B4-BE49-F238E27FC236}">
                <a16:creationId xmlns:a16="http://schemas.microsoft.com/office/drawing/2014/main" id="{610C1B7A-E083-4307-B22F-39026F13CA08}"/>
              </a:ext>
            </a:extLst>
          </p:cNvPr>
          <p:cNvSpPr/>
          <p:nvPr/>
        </p:nvSpPr>
        <p:spPr>
          <a:xfrm>
            <a:off x="8377278" y="2201781"/>
            <a:ext cx="549605" cy="29528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endParaRPr>
          </a:p>
        </p:txBody>
      </p:sp>
      <p:sp>
        <p:nvSpPr>
          <p:cNvPr id="12" name="TextBox 11">
            <a:extLst>
              <a:ext uri="{FF2B5EF4-FFF2-40B4-BE49-F238E27FC236}">
                <a16:creationId xmlns:a16="http://schemas.microsoft.com/office/drawing/2014/main" id="{FF5EA03E-C847-411E-9809-7D0B849429A3}"/>
              </a:ext>
            </a:extLst>
          </p:cNvPr>
          <p:cNvSpPr txBox="1"/>
          <p:nvPr/>
        </p:nvSpPr>
        <p:spPr>
          <a:xfrm>
            <a:off x="8103631" y="5148424"/>
            <a:ext cx="1056280" cy="369332"/>
          </a:xfrm>
          <a:prstGeom prst="rect">
            <a:avLst/>
          </a:prstGeom>
          <a:noFill/>
        </p:spPr>
        <p:txBody>
          <a:bodyPr wrap="square" rtlCol="0">
            <a:spAutoFit/>
          </a:bodyPr>
          <a:lstStyle/>
          <a:p>
            <a:r>
              <a:rPr lang="en-US" dirty="0">
                <a:solidFill>
                  <a:srgbClr val="FF0000"/>
                </a:solidFill>
              </a:rPr>
              <a:t>Outputs</a:t>
            </a:r>
          </a:p>
        </p:txBody>
      </p:sp>
      <p:sp>
        <p:nvSpPr>
          <p:cNvPr id="13" name="TextBox 12">
            <a:extLst>
              <a:ext uri="{FF2B5EF4-FFF2-40B4-BE49-F238E27FC236}">
                <a16:creationId xmlns:a16="http://schemas.microsoft.com/office/drawing/2014/main" id="{CA8560C1-7FBE-4B20-8D63-B0BC7197E1D0}"/>
              </a:ext>
            </a:extLst>
          </p:cNvPr>
          <p:cNvSpPr txBox="1"/>
          <p:nvPr/>
        </p:nvSpPr>
        <p:spPr>
          <a:xfrm>
            <a:off x="4870938" y="650631"/>
            <a:ext cx="2672862" cy="646331"/>
          </a:xfrm>
          <a:prstGeom prst="rect">
            <a:avLst/>
          </a:prstGeom>
          <a:noFill/>
        </p:spPr>
        <p:txBody>
          <a:bodyPr wrap="square" rtlCol="0">
            <a:spAutoFit/>
          </a:bodyPr>
          <a:lstStyle/>
          <a:p>
            <a:pPr algn="r"/>
            <a:r>
              <a:rPr lang="en-US" dirty="0"/>
              <a:t>NJM7805FA</a:t>
            </a:r>
          </a:p>
          <a:p>
            <a:pPr algn="r"/>
            <a:r>
              <a:rPr lang="en-US" dirty="0"/>
              <a:t>R-78E3.3-1.0</a:t>
            </a:r>
          </a:p>
        </p:txBody>
      </p:sp>
    </p:spTree>
    <p:extLst>
      <p:ext uri="{BB962C8B-B14F-4D97-AF65-F5344CB8AC3E}">
        <p14:creationId xmlns:p14="http://schemas.microsoft.com/office/powerpoint/2010/main" val="2136138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960FC-332A-4C3C-8E0F-4137443CCD30}"/>
              </a:ext>
            </a:extLst>
          </p:cNvPr>
          <p:cNvSpPr>
            <a:spLocks noGrp="1"/>
          </p:cNvSpPr>
          <p:nvPr>
            <p:ph type="title"/>
          </p:nvPr>
        </p:nvSpPr>
        <p:spPr>
          <a:xfrm>
            <a:off x="330302" y="856114"/>
            <a:ext cx="5770459" cy="810704"/>
          </a:xfrm>
        </p:spPr>
        <p:txBody>
          <a:bodyPr>
            <a:noAutofit/>
          </a:bodyPr>
          <a:lstStyle/>
          <a:p>
            <a:r>
              <a:rPr lang="en-US" dirty="0"/>
              <a:t>Transient Protection</a:t>
            </a:r>
          </a:p>
        </p:txBody>
      </p:sp>
      <p:sp>
        <p:nvSpPr>
          <p:cNvPr id="9" name="Content Placeholder 8">
            <a:extLst>
              <a:ext uri="{FF2B5EF4-FFF2-40B4-BE49-F238E27FC236}">
                <a16:creationId xmlns:a16="http://schemas.microsoft.com/office/drawing/2014/main" id="{5732DBC6-7978-4C62-864A-FD947AEBDAF9}"/>
              </a:ext>
            </a:extLst>
          </p:cNvPr>
          <p:cNvSpPr>
            <a:spLocks noGrp="1"/>
          </p:cNvSpPr>
          <p:nvPr>
            <p:ph idx="1"/>
          </p:nvPr>
        </p:nvSpPr>
        <p:spPr>
          <a:xfrm>
            <a:off x="123825" y="2105025"/>
            <a:ext cx="3200400" cy="4267389"/>
          </a:xfrm>
        </p:spPr>
        <p:txBody>
          <a:bodyPr>
            <a:normAutofit/>
          </a:bodyPr>
          <a:lstStyle/>
          <a:p>
            <a:pPr marL="0" indent="0">
              <a:buNone/>
            </a:pPr>
            <a:r>
              <a:rPr lang="en-US" sz="1800" dirty="0"/>
              <a:t>Purpose: </a:t>
            </a:r>
          </a:p>
          <a:p>
            <a:pPr marL="0" indent="0">
              <a:buNone/>
            </a:pPr>
            <a:r>
              <a:rPr lang="en-US" sz="1800" dirty="0"/>
              <a:t>To protect electronic circuit components from ESD and Transients.</a:t>
            </a:r>
          </a:p>
          <a:p>
            <a:pPr marL="0" indent="0">
              <a:buNone/>
            </a:pPr>
            <a:endParaRPr lang="en-US" sz="1800" dirty="0"/>
          </a:p>
          <a:p>
            <a:pPr marL="0" indent="0">
              <a:buNone/>
            </a:pPr>
            <a:r>
              <a:rPr lang="en-US" sz="1800" dirty="0"/>
              <a:t>Features:</a:t>
            </a:r>
          </a:p>
          <a:p>
            <a:r>
              <a:rPr lang="en-US" sz="1800" dirty="0"/>
              <a:t>TVS Diode (D1)</a:t>
            </a:r>
          </a:p>
          <a:p>
            <a:r>
              <a:rPr lang="en-US" sz="1800" dirty="0"/>
              <a:t>4-DIODES (D2,D3,D4, &amp; D5)</a:t>
            </a:r>
          </a:p>
          <a:p>
            <a:r>
              <a:rPr lang="en-US" sz="1800" dirty="0"/>
              <a:t>2-RESISTOR (R1 &amp; R2)</a:t>
            </a:r>
          </a:p>
          <a:p>
            <a:pPr marL="0" indent="0">
              <a:buNone/>
            </a:pPr>
            <a:endParaRPr lang="en-US" sz="1800" dirty="0"/>
          </a:p>
          <a:p>
            <a:pPr marL="0" indent="0">
              <a:buNone/>
            </a:pPr>
            <a:endParaRPr lang="en-US" sz="1800" dirty="0"/>
          </a:p>
        </p:txBody>
      </p:sp>
      <p:pic>
        <p:nvPicPr>
          <p:cNvPr id="7" name="Content Placeholder 3">
            <a:extLst>
              <a:ext uri="{FF2B5EF4-FFF2-40B4-BE49-F238E27FC236}">
                <a16:creationId xmlns:a16="http://schemas.microsoft.com/office/drawing/2014/main" id="{EFDAAF35-C6FA-40D7-9AA7-CC730E45D4D7}"/>
              </a:ext>
            </a:extLst>
          </p:cNvPr>
          <p:cNvPicPr>
            <a:picLocks noChangeAspect="1"/>
          </p:cNvPicPr>
          <p:nvPr/>
        </p:nvPicPr>
        <p:blipFill>
          <a:blip r:embed="rId3"/>
          <a:stretch>
            <a:fillRect/>
          </a:stretch>
        </p:blipFill>
        <p:spPr>
          <a:xfrm>
            <a:off x="3429000" y="2044321"/>
            <a:ext cx="5591175" cy="4738593"/>
          </a:xfrm>
          <a:prstGeom prst="rect">
            <a:avLst/>
          </a:prstGeom>
          <a:ln>
            <a:noFill/>
          </a:ln>
          <a:effectLst>
            <a:outerShdw blurRad="76200" dist="63500" dir="5040000" algn="tl" rotWithShape="0">
              <a:srgbClr val="000000">
                <a:alpha val="41000"/>
              </a:srgbClr>
            </a:outerShdw>
          </a:effectLst>
        </p:spPr>
      </p:pic>
      <p:sp>
        <p:nvSpPr>
          <p:cNvPr id="13" name="Rectangle 12">
            <a:extLst>
              <a:ext uri="{FF2B5EF4-FFF2-40B4-BE49-F238E27FC236}">
                <a16:creationId xmlns:a16="http://schemas.microsoft.com/office/drawing/2014/main" id="{BD0C5248-EF56-4748-B1FE-02BEB5545646}"/>
              </a:ext>
            </a:extLst>
          </p:cNvPr>
          <p:cNvSpPr/>
          <p:nvPr/>
        </p:nvSpPr>
        <p:spPr>
          <a:xfrm>
            <a:off x="6119811" y="2241756"/>
            <a:ext cx="825141" cy="4425743"/>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7" name="Rectangle 16">
            <a:extLst>
              <a:ext uri="{FF2B5EF4-FFF2-40B4-BE49-F238E27FC236}">
                <a16:creationId xmlns:a16="http://schemas.microsoft.com/office/drawing/2014/main" id="{63820317-4722-445D-9EE3-5A64C29D4D8D}"/>
              </a:ext>
            </a:extLst>
          </p:cNvPr>
          <p:cNvSpPr/>
          <p:nvPr/>
        </p:nvSpPr>
        <p:spPr>
          <a:xfrm>
            <a:off x="5035012" y="4013567"/>
            <a:ext cx="447675" cy="8001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5" name="TextBox 4">
            <a:extLst>
              <a:ext uri="{FF2B5EF4-FFF2-40B4-BE49-F238E27FC236}">
                <a16:creationId xmlns:a16="http://schemas.microsoft.com/office/drawing/2014/main" id="{3CEA1B99-6231-4273-B3C7-693750CE0899}"/>
              </a:ext>
            </a:extLst>
          </p:cNvPr>
          <p:cNvSpPr txBox="1"/>
          <p:nvPr/>
        </p:nvSpPr>
        <p:spPr>
          <a:xfrm>
            <a:off x="3613100" y="3788967"/>
            <a:ext cx="1395617" cy="923330"/>
          </a:xfrm>
          <a:prstGeom prst="rect">
            <a:avLst/>
          </a:prstGeom>
          <a:noFill/>
        </p:spPr>
        <p:txBody>
          <a:bodyPr wrap="square" rtlCol="0">
            <a:spAutoFit/>
          </a:bodyPr>
          <a:lstStyle/>
          <a:p>
            <a:pPr algn="ctr"/>
            <a:r>
              <a:rPr lang="en-US" dirty="0">
                <a:solidFill>
                  <a:srgbClr val="00B050"/>
                </a:solidFill>
              </a:rPr>
              <a:t>Differential Mode </a:t>
            </a:r>
          </a:p>
          <a:p>
            <a:pPr algn="ctr"/>
            <a:r>
              <a:rPr lang="en-US" dirty="0">
                <a:solidFill>
                  <a:srgbClr val="00B050"/>
                </a:solidFill>
              </a:rPr>
              <a:t>Protection</a:t>
            </a:r>
          </a:p>
        </p:txBody>
      </p:sp>
      <p:sp>
        <p:nvSpPr>
          <p:cNvPr id="6" name="TextBox 5">
            <a:extLst>
              <a:ext uri="{FF2B5EF4-FFF2-40B4-BE49-F238E27FC236}">
                <a16:creationId xmlns:a16="http://schemas.microsoft.com/office/drawing/2014/main" id="{486A959F-EA68-47F7-97F1-25E302F62D42}"/>
              </a:ext>
            </a:extLst>
          </p:cNvPr>
          <p:cNvSpPr txBox="1"/>
          <p:nvPr/>
        </p:nvSpPr>
        <p:spPr>
          <a:xfrm>
            <a:off x="6781800" y="3807226"/>
            <a:ext cx="1619250" cy="923330"/>
          </a:xfrm>
          <a:prstGeom prst="rect">
            <a:avLst/>
          </a:prstGeom>
          <a:noFill/>
        </p:spPr>
        <p:txBody>
          <a:bodyPr wrap="square" rtlCol="0">
            <a:spAutoFit/>
          </a:bodyPr>
          <a:lstStyle/>
          <a:p>
            <a:pPr algn="ctr"/>
            <a:r>
              <a:rPr lang="en-US" dirty="0">
                <a:solidFill>
                  <a:srgbClr val="002060"/>
                </a:solidFill>
              </a:rPr>
              <a:t>Common Mode Protection</a:t>
            </a:r>
          </a:p>
        </p:txBody>
      </p:sp>
    </p:spTree>
    <p:extLst>
      <p:ext uri="{BB962C8B-B14F-4D97-AF65-F5344CB8AC3E}">
        <p14:creationId xmlns:p14="http://schemas.microsoft.com/office/powerpoint/2010/main" val="4188327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019DE-BE9C-4B8C-AD39-64264BC080CA}"/>
              </a:ext>
            </a:extLst>
          </p:cNvPr>
          <p:cNvSpPr>
            <a:spLocks noGrp="1"/>
          </p:cNvSpPr>
          <p:nvPr>
            <p:ph type="title"/>
          </p:nvPr>
        </p:nvSpPr>
        <p:spPr>
          <a:xfrm>
            <a:off x="248984" y="749915"/>
            <a:ext cx="3093984" cy="1080938"/>
          </a:xfrm>
        </p:spPr>
        <p:txBody>
          <a:bodyPr>
            <a:normAutofit/>
          </a:bodyPr>
          <a:lstStyle/>
          <a:p>
            <a:r>
              <a:rPr lang="en-US" dirty="0"/>
              <a:t>LCD Display</a:t>
            </a:r>
          </a:p>
        </p:txBody>
      </p:sp>
      <p:sp>
        <p:nvSpPr>
          <p:cNvPr id="3" name="Content Placeholder 2">
            <a:extLst>
              <a:ext uri="{FF2B5EF4-FFF2-40B4-BE49-F238E27FC236}">
                <a16:creationId xmlns:a16="http://schemas.microsoft.com/office/drawing/2014/main" id="{95A7D379-CF64-4B11-8330-3E85B05FD54D}"/>
              </a:ext>
            </a:extLst>
          </p:cNvPr>
          <p:cNvSpPr>
            <a:spLocks noGrp="1"/>
          </p:cNvSpPr>
          <p:nvPr>
            <p:ph idx="1"/>
          </p:nvPr>
        </p:nvSpPr>
        <p:spPr>
          <a:xfrm>
            <a:off x="248984" y="2245004"/>
            <a:ext cx="4323016" cy="2095682"/>
          </a:xfrm>
        </p:spPr>
        <p:txBody>
          <a:bodyPr>
            <a:normAutofit/>
          </a:bodyPr>
          <a:lstStyle/>
          <a:p>
            <a:pPr marL="0" indent="0">
              <a:buNone/>
            </a:pPr>
            <a:r>
              <a:rPr lang="en-US" sz="1800" dirty="0"/>
              <a:t>Purpose: Display information</a:t>
            </a:r>
          </a:p>
          <a:p>
            <a:pPr marL="0" indent="0">
              <a:buNone/>
            </a:pPr>
            <a:r>
              <a:rPr lang="en-US" sz="1800" dirty="0"/>
              <a:t>Features: </a:t>
            </a:r>
          </a:p>
          <a:p>
            <a:r>
              <a:rPr lang="en-US" sz="1800" dirty="0"/>
              <a:t>Simple Display</a:t>
            </a:r>
          </a:p>
          <a:p>
            <a:r>
              <a:rPr lang="en-US" sz="1800" dirty="0"/>
              <a:t>Low Cost</a:t>
            </a:r>
          </a:p>
          <a:p>
            <a:r>
              <a:rPr lang="en-US" sz="1800" dirty="0"/>
              <a:t>FSTN Model </a:t>
            </a:r>
          </a:p>
          <a:p>
            <a:endParaRPr lang="en-US" sz="1800" dirty="0"/>
          </a:p>
        </p:txBody>
      </p:sp>
      <p:pic>
        <p:nvPicPr>
          <p:cNvPr id="4" name="Picture 3">
            <a:extLst>
              <a:ext uri="{FF2B5EF4-FFF2-40B4-BE49-F238E27FC236}">
                <a16:creationId xmlns:a16="http://schemas.microsoft.com/office/drawing/2014/main" id="{7087F7FC-7632-43F9-AC1B-E4690D1100BA}"/>
              </a:ext>
            </a:extLst>
          </p:cNvPr>
          <p:cNvPicPr>
            <a:picLocks noChangeAspect="1"/>
          </p:cNvPicPr>
          <p:nvPr/>
        </p:nvPicPr>
        <p:blipFill>
          <a:blip r:embed="rId3"/>
          <a:stretch>
            <a:fillRect/>
          </a:stretch>
        </p:blipFill>
        <p:spPr>
          <a:xfrm>
            <a:off x="115766" y="4340686"/>
            <a:ext cx="3580235" cy="2097309"/>
          </a:xfrm>
          <a:prstGeom prst="rect">
            <a:avLst/>
          </a:prstGeom>
          <a:ln>
            <a:noFill/>
          </a:ln>
          <a:effectLst>
            <a:outerShdw blurRad="76200" dist="63500" dir="5040000" algn="tl" rotWithShape="0">
              <a:srgbClr val="000000">
                <a:alpha val="41000"/>
              </a:srgbClr>
            </a:outerShdw>
          </a:effectLst>
        </p:spPr>
      </p:pic>
      <p:sp>
        <p:nvSpPr>
          <p:cNvPr id="5" name="TextBox 4">
            <a:extLst>
              <a:ext uri="{FF2B5EF4-FFF2-40B4-BE49-F238E27FC236}">
                <a16:creationId xmlns:a16="http://schemas.microsoft.com/office/drawing/2014/main" id="{06EBCAC6-BB6C-40F3-A942-0071F3225FA2}"/>
              </a:ext>
            </a:extLst>
          </p:cNvPr>
          <p:cNvSpPr txBox="1"/>
          <p:nvPr/>
        </p:nvSpPr>
        <p:spPr>
          <a:xfrm>
            <a:off x="3757471" y="656517"/>
            <a:ext cx="4676692" cy="369332"/>
          </a:xfrm>
          <a:prstGeom prst="rect">
            <a:avLst/>
          </a:prstGeom>
          <a:noFill/>
        </p:spPr>
        <p:txBody>
          <a:bodyPr wrap="square" rtlCol="0">
            <a:spAutoFit/>
          </a:bodyPr>
          <a:lstStyle/>
          <a:p>
            <a:pPr algn="ctr"/>
            <a:r>
              <a:rPr lang="en-US" dirty="0"/>
              <a:t>NHD-0440WH-ATFH-JT#-ND</a:t>
            </a:r>
          </a:p>
        </p:txBody>
      </p:sp>
      <p:pic>
        <p:nvPicPr>
          <p:cNvPr id="12" name="Picture 11">
            <a:extLst>
              <a:ext uri="{FF2B5EF4-FFF2-40B4-BE49-F238E27FC236}">
                <a16:creationId xmlns:a16="http://schemas.microsoft.com/office/drawing/2014/main" id="{C8222958-05DF-4EBF-81CC-E4CA32FF6E17}"/>
              </a:ext>
            </a:extLst>
          </p:cNvPr>
          <p:cNvPicPr>
            <a:picLocks noChangeAspect="1"/>
          </p:cNvPicPr>
          <p:nvPr/>
        </p:nvPicPr>
        <p:blipFill>
          <a:blip r:embed="rId4"/>
          <a:stretch>
            <a:fillRect/>
          </a:stretch>
        </p:blipFill>
        <p:spPr>
          <a:xfrm>
            <a:off x="3823512" y="2020711"/>
            <a:ext cx="5204722" cy="4422090"/>
          </a:xfrm>
          <a:prstGeom prst="rect">
            <a:avLst/>
          </a:prstGeom>
          <a:ln>
            <a:noFill/>
          </a:ln>
          <a:effectLst/>
        </p:spPr>
      </p:pic>
      <p:sp>
        <p:nvSpPr>
          <p:cNvPr id="14" name="Rectangle 13">
            <a:extLst>
              <a:ext uri="{FF2B5EF4-FFF2-40B4-BE49-F238E27FC236}">
                <a16:creationId xmlns:a16="http://schemas.microsoft.com/office/drawing/2014/main" id="{002F3331-B88D-497A-8034-98086F786F0B}"/>
              </a:ext>
            </a:extLst>
          </p:cNvPr>
          <p:cNvSpPr/>
          <p:nvPr/>
        </p:nvSpPr>
        <p:spPr>
          <a:xfrm>
            <a:off x="6244360" y="5515481"/>
            <a:ext cx="1360400" cy="8624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CAE3DA6-68BE-4177-8FC1-AD03E83D3746}"/>
              </a:ext>
            </a:extLst>
          </p:cNvPr>
          <p:cNvSpPr/>
          <p:nvPr/>
        </p:nvSpPr>
        <p:spPr>
          <a:xfrm>
            <a:off x="6244360" y="2829028"/>
            <a:ext cx="1360400" cy="5300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FA1798E-99FB-4F6A-9B3B-582A4B534C48}"/>
              </a:ext>
            </a:extLst>
          </p:cNvPr>
          <p:cNvSpPr/>
          <p:nvPr/>
        </p:nvSpPr>
        <p:spPr>
          <a:xfrm>
            <a:off x="6244360" y="2468975"/>
            <a:ext cx="1360400" cy="3600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083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019DE-BE9C-4B8C-AD39-64264BC080CA}"/>
              </a:ext>
            </a:extLst>
          </p:cNvPr>
          <p:cNvSpPr>
            <a:spLocks noGrp="1"/>
          </p:cNvSpPr>
          <p:nvPr>
            <p:ph type="title"/>
          </p:nvPr>
        </p:nvSpPr>
        <p:spPr>
          <a:xfrm>
            <a:off x="219957" y="859967"/>
            <a:ext cx="6398559" cy="810704"/>
          </a:xfrm>
        </p:spPr>
        <p:txBody>
          <a:bodyPr>
            <a:noAutofit/>
          </a:bodyPr>
          <a:lstStyle/>
          <a:p>
            <a:r>
              <a:rPr lang="en-US" dirty="0"/>
              <a:t>LED Indicator Board</a:t>
            </a:r>
          </a:p>
        </p:txBody>
      </p:sp>
      <p:sp>
        <p:nvSpPr>
          <p:cNvPr id="3" name="Content Placeholder 2">
            <a:extLst>
              <a:ext uri="{FF2B5EF4-FFF2-40B4-BE49-F238E27FC236}">
                <a16:creationId xmlns:a16="http://schemas.microsoft.com/office/drawing/2014/main" id="{95A7D379-CF64-4B11-8330-3E85B05FD54D}"/>
              </a:ext>
            </a:extLst>
          </p:cNvPr>
          <p:cNvSpPr>
            <a:spLocks noGrp="1"/>
          </p:cNvSpPr>
          <p:nvPr>
            <p:ph idx="1"/>
          </p:nvPr>
        </p:nvSpPr>
        <p:spPr>
          <a:xfrm>
            <a:off x="219957" y="2094877"/>
            <a:ext cx="3628144" cy="1736894"/>
          </a:xfrm>
        </p:spPr>
        <p:txBody>
          <a:bodyPr>
            <a:noAutofit/>
          </a:bodyPr>
          <a:lstStyle/>
          <a:p>
            <a:pPr marL="0" indent="0">
              <a:buNone/>
            </a:pPr>
            <a:r>
              <a:rPr lang="en-US" sz="1800" dirty="0"/>
              <a:t>Purpose: To indicate specific data and functions of PHATCAT </a:t>
            </a:r>
          </a:p>
          <a:p>
            <a:r>
              <a:rPr lang="en-US" sz="1800" dirty="0"/>
              <a:t>4 Serial Interface Inputs	</a:t>
            </a:r>
          </a:p>
          <a:p>
            <a:r>
              <a:rPr lang="en-US" sz="1800" dirty="0"/>
              <a:t>16 Outputs</a:t>
            </a:r>
          </a:p>
          <a:p>
            <a:r>
              <a:rPr lang="en-US" sz="1800" dirty="0"/>
              <a:t>1- R_SET Resistor needed only</a:t>
            </a:r>
          </a:p>
          <a:p>
            <a:pPr marL="0" indent="0">
              <a:buNone/>
            </a:pPr>
            <a:endParaRPr lang="en-US" sz="1800" dirty="0"/>
          </a:p>
        </p:txBody>
      </p:sp>
      <p:pic>
        <p:nvPicPr>
          <p:cNvPr id="6" name="Picture 5">
            <a:extLst>
              <a:ext uri="{FF2B5EF4-FFF2-40B4-BE49-F238E27FC236}">
                <a16:creationId xmlns:a16="http://schemas.microsoft.com/office/drawing/2014/main" id="{ADC5D3D3-62AA-4106-957D-E13886B0BB0D}"/>
              </a:ext>
            </a:extLst>
          </p:cNvPr>
          <p:cNvPicPr>
            <a:picLocks noChangeAspect="1"/>
          </p:cNvPicPr>
          <p:nvPr/>
        </p:nvPicPr>
        <p:blipFill>
          <a:blip r:embed="rId3"/>
          <a:stretch>
            <a:fillRect/>
          </a:stretch>
        </p:blipFill>
        <p:spPr>
          <a:xfrm>
            <a:off x="3744685" y="2055812"/>
            <a:ext cx="5317103" cy="4343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1695C1B8-8A0C-4B15-9FE0-C8CB31A9B180}"/>
              </a:ext>
            </a:extLst>
          </p:cNvPr>
          <p:cNvPicPr>
            <a:picLocks noChangeAspect="1"/>
          </p:cNvPicPr>
          <p:nvPr/>
        </p:nvPicPr>
        <p:blipFill>
          <a:blip r:embed="rId4"/>
          <a:stretch>
            <a:fillRect/>
          </a:stretch>
        </p:blipFill>
        <p:spPr>
          <a:xfrm>
            <a:off x="82212" y="4097797"/>
            <a:ext cx="3489663" cy="23012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65D9B2A0-4A4F-453D-9D02-9FBC69958354}"/>
              </a:ext>
            </a:extLst>
          </p:cNvPr>
          <p:cNvSpPr/>
          <p:nvPr/>
        </p:nvSpPr>
        <p:spPr>
          <a:xfrm>
            <a:off x="6373323" y="734763"/>
            <a:ext cx="1099981" cy="369332"/>
          </a:xfrm>
          <a:prstGeom prst="rect">
            <a:avLst/>
          </a:prstGeom>
        </p:spPr>
        <p:txBody>
          <a:bodyPr wrap="none">
            <a:spAutoFit/>
          </a:bodyPr>
          <a:lstStyle/>
          <a:p>
            <a:r>
              <a:rPr lang="en-US" dirty="0"/>
              <a:t>MAX6979</a:t>
            </a:r>
          </a:p>
        </p:txBody>
      </p:sp>
      <p:sp>
        <p:nvSpPr>
          <p:cNvPr id="12" name="Rectangle 11">
            <a:extLst>
              <a:ext uri="{FF2B5EF4-FFF2-40B4-BE49-F238E27FC236}">
                <a16:creationId xmlns:a16="http://schemas.microsoft.com/office/drawing/2014/main" id="{509252C9-2E2E-41E2-95CD-F53660396852}"/>
              </a:ext>
            </a:extLst>
          </p:cNvPr>
          <p:cNvSpPr/>
          <p:nvPr/>
        </p:nvSpPr>
        <p:spPr>
          <a:xfrm>
            <a:off x="5675373" y="2778462"/>
            <a:ext cx="1592201" cy="7656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A4260C-9748-44FD-BC3A-C5F82B2B3892}"/>
              </a:ext>
            </a:extLst>
          </p:cNvPr>
          <p:cNvSpPr/>
          <p:nvPr/>
        </p:nvSpPr>
        <p:spPr>
          <a:xfrm>
            <a:off x="5675373" y="4591051"/>
            <a:ext cx="1592201" cy="3428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654F8C5-A0C9-4CB9-9CFA-C7A724C5A5B0}"/>
              </a:ext>
            </a:extLst>
          </p:cNvPr>
          <p:cNvSpPr/>
          <p:nvPr/>
        </p:nvSpPr>
        <p:spPr>
          <a:xfrm>
            <a:off x="5675373" y="2094877"/>
            <a:ext cx="1592201" cy="3611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5480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1E0D-8ED7-4C73-A155-9143C4E7F367}"/>
              </a:ext>
            </a:extLst>
          </p:cNvPr>
          <p:cNvSpPr>
            <a:spLocks noGrp="1"/>
          </p:cNvSpPr>
          <p:nvPr>
            <p:ph type="title"/>
          </p:nvPr>
        </p:nvSpPr>
        <p:spPr/>
        <p:txBody>
          <a:bodyPr>
            <a:normAutofit/>
          </a:bodyPr>
          <a:lstStyle/>
          <a:p>
            <a:r>
              <a:rPr lang="en-US" sz="3300" dirty="0"/>
              <a:t>What is PHATCAT?</a:t>
            </a:r>
          </a:p>
        </p:txBody>
      </p:sp>
      <p:sp>
        <p:nvSpPr>
          <p:cNvPr id="3" name="Content Placeholder 2">
            <a:extLst>
              <a:ext uri="{FF2B5EF4-FFF2-40B4-BE49-F238E27FC236}">
                <a16:creationId xmlns:a16="http://schemas.microsoft.com/office/drawing/2014/main" id="{4AE0B7A0-456E-4556-97AF-9D5150AD452D}"/>
              </a:ext>
            </a:extLst>
          </p:cNvPr>
          <p:cNvSpPr>
            <a:spLocks noGrp="1"/>
          </p:cNvSpPr>
          <p:nvPr>
            <p:ph idx="1"/>
          </p:nvPr>
        </p:nvSpPr>
        <p:spPr>
          <a:xfrm>
            <a:off x="510241" y="2609905"/>
            <a:ext cx="7210396" cy="3157121"/>
          </a:xfrm>
        </p:spPr>
        <p:txBody>
          <a:bodyPr>
            <a:normAutofit lnSpcReduction="10000"/>
          </a:bodyPr>
          <a:lstStyle/>
          <a:p>
            <a:pPr marL="0" indent="0">
              <a:buNone/>
            </a:pPr>
            <a:r>
              <a:rPr lang="en-US" sz="2400" b="1" dirty="0">
                <a:latin typeface="Times New Roman" panose="02020603050405020304" pitchFamily="18" charset="0"/>
                <a:cs typeface="Times New Roman" panose="02020603050405020304" pitchFamily="18" charset="0"/>
              </a:rPr>
              <a:t>P</a:t>
            </a:r>
            <a:r>
              <a:rPr lang="en-US" sz="2400" dirty="0">
                <a:latin typeface="Times New Roman" panose="02020603050405020304" pitchFamily="18" charset="0"/>
                <a:cs typeface="Times New Roman" panose="02020603050405020304" pitchFamily="18" charset="0"/>
              </a:rPr>
              <a:t>hasor</a:t>
            </a:r>
          </a:p>
          <a:p>
            <a:pPr marL="0" indent="0">
              <a:buNone/>
            </a:pPr>
            <a:r>
              <a:rPr lang="en-US" sz="2400" b="1" dirty="0">
                <a:latin typeface="Times New Roman" panose="02020603050405020304" pitchFamily="18" charset="0"/>
                <a:cs typeface="Times New Roman" panose="02020603050405020304" pitchFamily="18" charset="0"/>
              </a:rPr>
              <a:t>H</a:t>
            </a:r>
            <a:r>
              <a:rPr lang="en-US" sz="2400" dirty="0">
                <a:latin typeface="Times New Roman" panose="02020603050405020304" pitchFamily="18" charset="0"/>
                <a:cs typeface="Times New Roman" panose="02020603050405020304" pitchFamily="18" charset="0"/>
              </a:rPr>
              <a:t>armonic</a:t>
            </a:r>
          </a:p>
          <a:p>
            <a:pPr marL="0" indent="0">
              <a:buNone/>
            </a:pPr>
            <a:r>
              <a:rPr lang="en-US" sz="2400" b="1" dirty="0">
                <a:latin typeface="Times New Roman" panose="02020603050405020304" pitchFamily="18" charset="0"/>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nalysis for </a:t>
            </a:r>
          </a:p>
          <a:p>
            <a:pPr marL="0" indent="0">
              <a:buNone/>
            </a:pPr>
            <a:r>
              <a:rPr lang="en-US" sz="2400" b="1"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ransformer</a:t>
            </a:r>
          </a:p>
          <a:p>
            <a:pPr marL="0" indent="0">
              <a:buNone/>
            </a:pPr>
            <a:r>
              <a:rPr lang="en-US" sz="2400" b="1" dirty="0">
                <a:latin typeface="Times New Roman" panose="02020603050405020304" pitchFamily="18" charset="0"/>
                <a:cs typeface="Times New Roman" panose="02020603050405020304" pitchFamily="18" charset="0"/>
              </a:rPr>
              <a:t>C</a:t>
            </a:r>
            <a:r>
              <a:rPr lang="en-US" sz="2400" dirty="0">
                <a:latin typeface="Times New Roman" panose="02020603050405020304" pitchFamily="18" charset="0"/>
                <a:cs typeface="Times New Roman" panose="02020603050405020304" pitchFamily="18" charset="0"/>
              </a:rPr>
              <a:t>ondition</a:t>
            </a:r>
          </a:p>
          <a:p>
            <a:pPr marL="0" indent="0">
              <a:buNone/>
            </a:pPr>
            <a:r>
              <a:rPr lang="en-US" sz="2400" b="1" dirty="0">
                <a:latin typeface="Times New Roman" panose="02020603050405020304" pitchFamily="18" charset="0"/>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ssessment &amp;</a:t>
            </a:r>
          </a:p>
          <a:p>
            <a:pPr marL="0" indent="0">
              <a:buNone/>
            </a:pPr>
            <a:r>
              <a:rPr lang="en-US" sz="2400" b="1"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elemetry</a:t>
            </a:r>
          </a:p>
          <a:p>
            <a:pPr marL="0" indent="0">
              <a:buNone/>
            </a:pPr>
            <a:endParaRPr lang="en-US" dirty="0"/>
          </a:p>
          <a:p>
            <a:pPr marL="0" indent="0">
              <a:buNone/>
            </a:pPr>
            <a:endParaRPr lang="en-US" dirty="0"/>
          </a:p>
          <a:p>
            <a:pPr marL="0" indent="0">
              <a:buNone/>
            </a:pPr>
            <a:endParaRPr lang="en-US" dirty="0"/>
          </a:p>
        </p:txBody>
      </p:sp>
      <p:pic>
        <p:nvPicPr>
          <p:cNvPr id="4" name="Content Placeholder 3">
            <a:extLst>
              <a:ext uri="{FF2B5EF4-FFF2-40B4-BE49-F238E27FC236}">
                <a16:creationId xmlns:a16="http://schemas.microsoft.com/office/drawing/2014/main" id="{30248830-124F-4A9B-AC12-AA04A76A326F}"/>
              </a:ext>
            </a:extLst>
          </p:cNvPr>
          <p:cNvPicPr>
            <a:picLocks/>
          </p:cNvPicPr>
          <p:nvPr/>
        </p:nvPicPr>
        <p:blipFill rotWithShape="1">
          <a:blip r:embed="rId2" cstate="print">
            <a:extLst>
              <a:ext uri="{28A0092B-C50C-407E-A947-70E740481C1C}">
                <a14:useLocalDpi xmlns:a14="http://schemas.microsoft.com/office/drawing/2010/main" val="0"/>
              </a:ext>
            </a:extLst>
          </a:blip>
          <a:srcRect l="3768" t="27294" r="48959" b="21015"/>
          <a:stretch/>
        </p:blipFill>
        <p:spPr bwMode="auto">
          <a:xfrm>
            <a:off x="5038531" y="2605703"/>
            <a:ext cx="3862874" cy="3161322"/>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731827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1B045-7D73-49BA-AE31-B8CEAAE9FF2D}"/>
              </a:ext>
            </a:extLst>
          </p:cNvPr>
          <p:cNvSpPr>
            <a:spLocks noGrp="1"/>
          </p:cNvSpPr>
          <p:nvPr>
            <p:ph type="title"/>
          </p:nvPr>
        </p:nvSpPr>
        <p:spPr>
          <a:xfrm>
            <a:off x="219956" y="830976"/>
            <a:ext cx="6896534" cy="1080938"/>
          </a:xfrm>
        </p:spPr>
        <p:txBody>
          <a:bodyPr>
            <a:normAutofit/>
          </a:bodyPr>
          <a:lstStyle/>
          <a:p>
            <a:r>
              <a:rPr lang="en-US" dirty="0">
                <a:solidFill>
                  <a:srgbClr val="FFFFFF"/>
                </a:solidFill>
              </a:rPr>
              <a:t>Momentary Push Buttons</a:t>
            </a:r>
            <a:endParaRPr lang="en-US" dirty="0"/>
          </a:p>
        </p:txBody>
      </p:sp>
      <p:pic>
        <p:nvPicPr>
          <p:cNvPr id="4" name="Content Placeholder 3">
            <a:extLst>
              <a:ext uri="{FF2B5EF4-FFF2-40B4-BE49-F238E27FC236}">
                <a16:creationId xmlns:a16="http://schemas.microsoft.com/office/drawing/2014/main" id="{AA719EB4-7CBF-4269-9FB6-D41173454D99}"/>
              </a:ext>
            </a:extLst>
          </p:cNvPr>
          <p:cNvPicPr>
            <a:picLocks noGrp="1" noChangeAspect="1"/>
          </p:cNvPicPr>
          <p:nvPr>
            <p:ph idx="1"/>
          </p:nvPr>
        </p:nvPicPr>
        <p:blipFill>
          <a:blip r:embed="rId3"/>
          <a:stretch>
            <a:fillRect/>
          </a:stretch>
        </p:blipFill>
        <p:spPr>
          <a:xfrm>
            <a:off x="3132727" y="2162311"/>
            <a:ext cx="5884993" cy="4124189"/>
          </a:xfrm>
          <a:prstGeom prst="rect">
            <a:avLst/>
          </a:prstGeom>
        </p:spPr>
      </p:pic>
      <p:pic>
        <p:nvPicPr>
          <p:cNvPr id="5" name="Picture 4">
            <a:extLst>
              <a:ext uri="{FF2B5EF4-FFF2-40B4-BE49-F238E27FC236}">
                <a16:creationId xmlns:a16="http://schemas.microsoft.com/office/drawing/2014/main" id="{5E32CBD8-3B81-4227-B42E-4778BF5F8D30}"/>
              </a:ext>
            </a:extLst>
          </p:cNvPr>
          <p:cNvPicPr>
            <a:picLocks noChangeAspect="1"/>
          </p:cNvPicPr>
          <p:nvPr/>
        </p:nvPicPr>
        <p:blipFill>
          <a:blip r:embed="rId4"/>
          <a:stretch>
            <a:fillRect/>
          </a:stretch>
        </p:blipFill>
        <p:spPr>
          <a:xfrm>
            <a:off x="336014" y="3987233"/>
            <a:ext cx="2571685" cy="25200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a:extLst>
              <a:ext uri="{FF2B5EF4-FFF2-40B4-BE49-F238E27FC236}">
                <a16:creationId xmlns:a16="http://schemas.microsoft.com/office/drawing/2014/main" id="{EBCA194F-DF48-423A-A693-77D8C64AB0A6}"/>
              </a:ext>
            </a:extLst>
          </p:cNvPr>
          <p:cNvSpPr/>
          <p:nvPr/>
        </p:nvSpPr>
        <p:spPr>
          <a:xfrm>
            <a:off x="7490457" y="2719639"/>
            <a:ext cx="1433587" cy="50933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7" name="Rectangle 6">
            <a:extLst>
              <a:ext uri="{FF2B5EF4-FFF2-40B4-BE49-F238E27FC236}">
                <a16:creationId xmlns:a16="http://schemas.microsoft.com/office/drawing/2014/main" id="{E69462CF-72F9-4FBF-A075-5BE16B0BD134}"/>
              </a:ext>
            </a:extLst>
          </p:cNvPr>
          <p:cNvSpPr/>
          <p:nvPr/>
        </p:nvSpPr>
        <p:spPr>
          <a:xfrm>
            <a:off x="7490457" y="5702008"/>
            <a:ext cx="1433587" cy="50933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8" name="Content Placeholder 2">
            <a:extLst>
              <a:ext uri="{FF2B5EF4-FFF2-40B4-BE49-F238E27FC236}">
                <a16:creationId xmlns:a16="http://schemas.microsoft.com/office/drawing/2014/main" id="{46019E35-7B74-476B-BF63-5ADF34BB8102}"/>
              </a:ext>
            </a:extLst>
          </p:cNvPr>
          <p:cNvSpPr txBox="1">
            <a:spLocks/>
          </p:cNvSpPr>
          <p:nvPr/>
        </p:nvSpPr>
        <p:spPr>
          <a:xfrm>
            <a:off x="219956" y="2094877"/>
            <a:ext cx="2987701" cy="17549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sz="1800" dirty="0"/>
              <a:t>Purpose: To provide user programmable buttons for device versatility.</a:t>
            </a:r>
          </a:p>
          <a:p>
            <a:r>
              <a:rPr lang="en-US" sz="1800" dirty="0"/>
              <a:t>Fun fact: They look pretty awesome, but D*** are they expensive!</a:t>
            </a:r>
          </a:p>
        </p:txBody>
      </p:sp>
      <p:sp>
        <p:nvSpPr>
          <p:cNvPr id="9" name="Rectangle 8">
            <a:extLst>
              <a:ext uri="{FF2B5EF4-FFF2-40B4-BE49-F238E27FC236}">
                <a16:creationId xmlns:a16="http://schemas.microsoft.com/office/drawing/2014/main" id="{CEFA4CCB-87F7-4F94-8C1F-F24D3CCBB117}"/>
              </a:ext>
            </a:extLst>
          </p:cNvPr>
          <p:cNvSpPr/>
          <p:nvPr/>
        </p:nvSpPr>
        <p:spPr>
          <a:xfrm>
            <a:off x="7490456" y="2260352"/>
            <a:ext cx="1433588" cy="4416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3" name="TextBox 2">
            <a:extLst>
              <a:ext uri="{FF2B5EF4-FFF2-40B4-BE49-F238E27FC236}">
                <a16:creationId xmlns:a16="http://schemas.microsoft.com/office/drawing/2014/main" id="{24820665-BCFE-4731-8D22-17BA301828D7}"/>
              </a:ext>
            </a:extLst>
          </p:cNvPr>
          <p:cNvSpPr txBox="1"/>
          <p:nvPr/>
        </p:nvSpPr>
        <p:spPr>
          <a:xfrm>
            <a:off x="5626100" y="647700"/>
            <a:ext cx="1802073" cy="369332"/>
          </a:xfrm>
          <a:prstGeom prst="rect">
            <a:avLst/>
          </a:prstGeom>
          <a:noFill/>
        </p:spPr>
        <p:txBody>
          <a:bodyPr wrap="square" rtlCol="0">
            <a:spAutoFit/>
          </a:bodyPr>
          <a:lstStyle/>
          <a:p>
            <a:r>
              <a:rPr lang="en-US" dirty="0"/>
              <a:t>AV1610R112R04</a:t>
            </a:r>
          </a:p>
        </p:txBody>
      </p:sp>
    </p:spTree>
    <p:extLst>
      <p:ext uri="{BB962C8B-B14F-4D97-AF65-F5344CB8AC3E}">
        <p14:creationId xmlns:p14="http://schemas.microsoft.com/office/powerpoint/2010/main" val="394532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948EF-4902-4CB9-8FD1-219236732AEC}"/>
              </a:ext>
            </a:extLst>
          </p:cNvPr>
          <p:cNvSpPr>
            <a:spLocks noGrp="1"/>
          </p:cNvSpPr>
          <p:nvPr>
            <p:ph type="title"/>
          </p:nvPr>
        </p:nvSpPr>
        <p:spPr>
          <a:xfrm>
            <a:off x="154267" y="737199"/>
            <a:ext cx="6896534" cy="1080938"/>
          </a:xfrm>
        </p:spPr>
        <p:txBody>
          <a:bodyPr/>
          <a:lstStyle/>
          <a:p>
            <a:r>
              <a:rPr lang="en-US" dirty="0"/>
              <a:t>Current &amp; Voltage Sensing</a:t>
            </a:r>
          </a:p>
        </p:txBody>
      </p:sp>
      <p:pic>
        <p:nvPicPr>
          <p:cNvPr id="4" name="Content Placeholder 3">
            <a:extLst>
              <a:ext uri="{FF2B5EF4-FFF2-40B4-BE49-F238E27FC236}">
                <a16:creationId xmlns:a16="http://schemas.microsoft.com/office/drawing/2014/main" id="{0DA650F0-56E0-4CDC-BA2D-4B093396B259}"/>
              </a:ext>
            </a:extLst>
          </p:cNvPr>
          <p:cNvPicPr>
            <a:picLocks noGrp="1" noChangeAspect="1"/>
          </p:cNvPicPr>
          <p:nvPr>
            <p:ph idx="1"/>
          </p:nvPr>
        </p:nvPicPr>
        <p:blipFill>
          <a:blip r:embed="rId3"/>
          <a:stretch>
            <a:fillRect/>
          </a:stretch>
        </p:blipFill>
        <p:spPr>
          <a:xfrm>
            <a:off x="3960143" y="2075544"/>
            <a:ext cx="5091582" cy="4607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2116D081-C509-4351-9D33-398215F972CB}"/>
              </a:ext>
            </a:extLst>
          </p:cNvPr>
          <p:cNvSpPr/>
          <p:nvPr/>
        </p:nvSpPr>
        <p:spPr>
          <a:xfrm>
            <a:off x="5737034" y="753228"/>
            <a:ext cx="1749197" cy="369332"/>
          </a:xfrm>
          <a:prstGeom prst="rect">
            <a:avLst/>
          </a:prstGeom>
        </p:spPr>
        <p:txBody>
          <a:bodyPr wrap="none">
            <a:spAutoFit/>
          </a:bodyPr>
          <a:lstStyle/>
          <a:p>
            <a:r>
              <a:rPr lang="en-US" dirty="0"/>
              <a:t>CR8350-2500-N</a:t>
            </a:r>
          </a:p>
        </p:txBody>
      </p:sp>
      <p:sp>
        <p:nvSpPr>
          <p:cNvPr id="6" name="TextBox 5">
            <a:extLst>
              <a:ext uri="{FF2B5EF4-FFF2-40B4-BE49-F238E27FC236}">
                <a16:creationId xmlns:a16="http://schemas.microsoft.com/office/drawing/2014/main" id="{69B70513-622B-4FB8-8862-A6F8BDD54771}"/>
              </a:ext>
            </a:extLst>
          </p:cNvPr>
          <p:cNvSpPr txBox="1"/>
          <p:nvPr/>
        </p:nvSpPr>
        <p:spPr>
          <a:xfrm>
            <a:off x="1" y="2075543"/>
            <a:ext cx="3714750" cy="2862322"/>
          </a:xfrm>
          <a:prstGeom prst="rect">
            <a:avLst/>
          </a:prstGeom>
          <a:noFill/>
        </p:spPr>
        <p:txBody>
          <a:bodyPr wrap="square" rtlCol="0">
            <a:spAutoFit/>
          </a:bodyPr>
          <a:lstStyle/>
          <a:p>
            <a:r>
              <a:rPr lang="en-US" dirty="0"/>
              <a:t>8-Current Transformers:</a:t>
            </a:r>
          </a:p>
          <a:p>
            <a:pPr marL="285750" indent="-285750">
              <a:buFont typeface="Arial" panose="020B0604020202020204" pitchFamily="34" charset="0"/>
              <a:buChar char="•"/>
            </a:pPr>
            <a:r>
              <a:rPr lang="en-US" dirty="0"/>
              <a:t>2500:1 Ratio</a:t>
            </a:r>
          </a:p>
          <a:p>
            <a:pPr marL="285750" indent="-285750">
              <a:buFont typeface="Arial" panose="020B0604020202020204" pitchFamily="34" charset="0"/>
              <a:buChar char="•"/>
            </a:pPr>
            <a:r>
              <a:rPr lang="en-US" dirty="0"/>
              <a:t>Higher Saturation Level</a:t>
            </a:r>
          </a:p>
          <a:p>
            <a:pPr marL="285750" indent="-285750">
              <a:buFont typeface="Arial" panose="020B0604020202020204" pitchFamily="34" charset="0"/>
              <a:buChar char="•"/>
            </a:pPr>
            <a:r>
              <a:rPr lang="en-US" dirty="0"/>
              <a:t>Longer Linear Output</a:t>
            </a:r>
          </a:p>
          <a:p>
            <a:pPr marL="285750" indent="-285750">
              <a:buFont typeface="Arial" panose="020B0604020202020204" pitchFamily="34" charset="0"/>
              <a:buChar char="•"/>
            </a:pPr>
            <a:r>
              <a:rPr lang="en-US" dirty="0"/>
              <a:t>Minimal Phase Shift</a:t>
            </a:r>
          </a:p>
          <a:p>
            <a:pPr marL="285750" indent="-285750">
              <a:buFont typeface="Arial" panose="020B0604020202020204" pitchFamily="34" charset="0"/>
              <a:buChar char="•"/>
            </a:pPr>
            <a:endParaRPr lang="en-US" dirty="0"/>
          </a:p>
          <a:p>
            <a:r>
              <a:rPr lang="en-US" dirty="0"/>
              <a:t>6-Potential Transformers: </a:t>
            </a:r>
          </a:p>
          <a:p>
            <a:pPr marL="285750" indent="-285750">
              <a:buFont typeface="Arial" panose="020B0604020202020204" pitchFamily="34" charset="0"/>
              <a:buChar char="•"/>
            </a:pPr>
            <a:r>
              <a:rPr lang="en-US" dirty="0"/>
              <a:t>Voltage Primary – 115V</a:t>
            </a:r>
          </a:p>
          <a:p>
            <a:pPr marL="285750" indent="-285750">
              <a:buFont typeface="Arial" panose="020B0604020202020204" pitchFamily="34" charset="0"/>
              <a:buChar char="•"/>
            </a:pPr>
            <a:r>
              <a:rPr lang="en-US" dirty="0"/>
              <a:t>Voltage Secondary- Parallel 10V </a:t>
            </a:r>
          </a:p>
          <a:p>
            <a:pPr marL="285750" indent="-285750">
              <a:buFont typeface="Arial" panose="020B0604020202020204" pitchFamily="34" charset="0"/>
              <a:buChar char="•"/>
            </a:pPr>
            <a:endParaRPr lang="en-US" dirty="0"/>
          </a:p>
        </p:txBody>
      </p:sp>
      <p:sp>
        <p:nvSpPr>
          <p:cNvPr id="7" name="Rectangle 6">
            <a:extLst>
              <a:ext uri="{FF2B5EF4-FFF2-40B4-BE49-F238E27FC236}">
                <a16:creationId xmlns:a16="http://schemas.microsoft.com/office/drawing/2014/main" id="{25B79477-53F8-4433-8BA9-1C5C450FC450}"/>
              </a:ext>
            </a:extLst>
          </p:cNvPr>
          <p:cNvSpPr/>
          <p:nvPr/>
        </p:nvSpPr>
        <p:spPr>
          <a:xfrm>
            <a:off x="6178633" y="1138589"/>
            <a:ext cx="1345240" cy="369332"/>
          </a:xfrm>
          <a:prstGeom prst="rect">
            <a:avLst/>
          </a:prstGeom>
        </p:spPr>
        <p:txBody>
          <a:bodyPr wrap="none">
            <a:spAutoFit/>
          </a:bodyPr>
          <a:lstStyle/>
          <a:p>
            <a:r>
              <a:rPr lang="en-US" dirty="0"/>
              <a:t>F20-055-C2</a:t>
            </a:r>
          </a:p>
        </p:txBody>
      </p:sp>
      <p:pic>
        <p:nvPicPr>
          <p:cNvPr id="8" name="Picture 7">
            <a:extLst>
              <a:ext uri="{FF2B5EF4-FFF2-40B4-BE49-F238E27FC236}">
                <a16:creationId xmlns:a16="http://schemas.microsoft.com/office/drawing/2014/main" id="{3EC54439-A6E8-4AF8-AFFF-E26696908571}"/>
              </a:ext>
            </a:extLst>
          </p:cNvPr>
          <p:cNvPicPr>
            <a:picLocks noChangeAspect="1"/>
          </p:cNvPicPr>
          <p:nvPr/>
        </p:nvPicPr>
        <p:blipFill>
          <a:blip r:embed="rId4"/>
          <a:stretch>
            <a:fillRect/>
          </a:stretch>
        </p:blipFill>
        <p:spPr>
          <a:xfrm>
            <a:off x="2040989" y="4733924"/>
            <a:ext cx="1793627" cy="19490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E295BBBD-A2F7-4930-B6B5-37266FB19C6A}"/>
              </a:ext>
            </a:extLst>
          </p:cNvPr>
          <p:cNvPicPr>
            <a:picLocks noChangeAspect="1"/>
          </p:cNvPicPr>
          <p:nvPr/>
        </p:nvPicPr>
        <p:blipFill>
          <a:blip r:embed="rId5"/>
          <a:stretch>
            <a:fillRect/>
          </a:stretch>
        </p:blipFill>
        <p:spPr>
          <a:xfrm>
            <a:off x="119866" y="4733925"/>
            <a:ext cx="1867093" cy="19490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a:extLst>
              <a:ext uri="{FF2B5EF4-FFF2-40B4-BE49-F238E27FC236}">
                <a16:creationId xmlns:a16="http://schemas.microsoft.com/office/drawing/2014/main" id="{6268DEC7-A4ED-4C64-8810-79C6A4A91A45}"/>
              </a:ext>
            </a:extLst>
          </p:cNvPr>
          <p:cNvSpPr/>
          <p:nvPr/>
        </p:nvSpPr>
        <p:spPr>
          <a:xfrm>
            <a:off x="5439268" y="5125156"/>
            <a:ext cx="1800719" cy="14675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D4A19F8-EDF4-4DB9-8FC8-75DD12FC2765}"/>
              </a:ext>
            </a:extLst>
          </p:cNvPr>
          <p:cNvSpPr/>
          <p:nvPr/>
        </p:nvSpPr>
        <p:spPr>
          <a:xfrm>
            <a:off x="5471160" y="2148840"/>
            <a:ext cx="1736937" cy="4440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8674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E8FF4-02D8-49AC-9D7B-797DB409461B}"/>
              </a:ext>
            </a:extLst>
          </p:cNvPr>
          <p:cNvSpPr>
            <a:spLocks noGrp="1"/>
          </p:cNvSpPr>
          <p:nvPr>
            <p:ph type="title"/>
          </p:nvPr>
        </p:nvSpPr>
        <p:spPr/>
        <p:txBody>
          <a:bodyPr/>
          <a:lstStyle/>
          <a:p>
            <a:r>
              <a:rPr lang="en-US" dirty="0"/>
              <a:t>Sense Inputs</a:t>
            </a:r>
          </a:p>
        </p:txBody>
      </p:sp>
      <p:sp>
        <p:nvSpPr>
          <p:cNvPr id="3" name="Content Placeholder 2">
            <a:extLst>
              <a:ext uri="{FF2B5EF4-FFF2-40B4-BE49-F238E27FC236}">
                <a16:creationId xmlns:a16="http://schemas.microsoft.com/office/drawing/2014/main" id="{97C22352-541A-4596-97F3-3C5D1CE7A474}"/>
              </a:ext>
            </a:extLst>
          </p:cNvPr>
          <p:cNvSpPr>
            <a:spLocks noGrp="1"/>
          </p:cNvSpPr>
          <p:nvPr>
            <p:ph idx="1"/>
          </p:nvPr>
        </p:nvSpPr>
        <p:spPr>
          <a:xfrm>
            <a:off x="190500" y="2136549"/>
            <a:ext cx="4953000" cy="2116137"/>
          </a:xfrm>
        </p:spPr>
        <p:txBody>
          <a:bodyPr/>
          <a:lstStyle/>
          <a:p>
            <a:pPr marL="0" indent="0">
              <a:buNone/>
            </a:pPr>
            <a:r>
              <a:rPr lang="en-US" sz="1800" dirty="0"/>
              <a:t>Purpose: To monitor equipment status in the Substation.</a:t>
            </a:r>
          </a:p>
          <a:p>
            <a:pPr marL="0" indent="0">
              <a:buNone/>
            </a:pPr>
            <a:r>
              <a:rPr lang="en-US" sz="1800" dirty="0"/>
              <a:t>Features:</a:t>
            </a:r>
          </a:p>
          <a:p>
            <a:r>
              <a:rPr lang="en-US" sz="1800" dirty="0"/>
              <a:t>Read 125VDC Input Signal</a:t>
            </a:r>
          </a:p>
          <a:p>
            <a:r>
              <a:rPr lang="en-US" sz="1800" dirty="0"/>
              <a:t>Reduce Voltage Signal</a:t>
            </a:r>
          </a:p>
          <a:p>
            <a:r>
              <a:rPr lang="en-US" sz="1800" dirty="0"/>
              <a:t>Isolate Input Signal</a:t>
            </a:r>
          </a:p>
          <a:p>
            <a:endParaRPr lang="en-US" dirty="0"/>
          </a:p>
          <a:p>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72071C39-2568-411C-908B-DA8860435E4E}"/>
              </a:ext>
            </a:extLst>
          </p:cNvPr>
          <p:cNvPicPr>
            <a:picLocks noChangeAspect="1"/>
          </p:cNvPicPr>
          <p:nvPr/>
        </p:nvPicPr>
        <p:blipFill>
          <a:blip r:embed="rId3"/>
          <a:stretch>
            <a:fillRect/>
          </a:stretch>
        </p:blipFill>
        <p:spPr>
          <a:xfrm flipV="1">
            <a:off x="3047040" y="4465087"/>
            <a:ext cx="2353181" cy="22341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E38FDEA2-AC62-4FD2-97D6-4B787D3E89D7}"/>
              </a:ext>
            </a:extLst>
          </p:cNvPr>
          <p:cNvPicPr>
            <a:picLocks noChangeAspect="1"/>
          </p:cNvPicPr>
          <p:nvPr/>
        </p:nvPicPr>
        <p:blipFill>
          <a:blip r:embed="rId4"/>
          <a:stretch>
            <a:fillRect/>
          </a:stretch>
        </p:blipFill>
        <p:spPr>
          <a:xfrm>
            <a:off x="190500" y="4465087"/>
            <a:ext cx="2674248" cy="2234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97F3B0B7-5EA3-4CC4-BF9C-1C015DFA48D0}"/>
              </a:ext>
            </a:extLst>
          </p:cNvPr>
          <p:cNvPicPr>
            <a:picLocks noChangeAspect="1"/>
          </p:cNvPicPr>
          <p:nvPr/>
        </p:nvPicPr>
        <p:blipFill>
          <a:blip r:embed="rId5"/>
          <a:stretch>
            <a:fillRect/>
          </a:stretch>
        </p:blipFill>
        <p:spPr>
          <a:xfrm>
            <a:off x="5582513" y="2136549"/>
            <a:ext cx="3296557" cy="4554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4260A2E5-0C19-4136-A4F6-F1E549313011}"/>
              </a:ext>
            </a:extLst>
          </p:cNvPr>
          <p:cNvSpPr txBox="1"/>
          <p:nvPr/>
        </p:nvSpPr>
        <p:spPr>
          <a:xfrm>
            <a:off x="5656943" y="753228"/>
            <a:ext cx="1771230" cy="369332"/>
          </a:xfrm>
          <a:prstGeom prst="rect">
            <a:avLst/>
          </a:prstGeom>
          <a:noFill/>
        </p:spPr>
        <p:txBody>
          <a:bodyPr wrap="square" rtlCol="0">
            <a:spAutoFit/>
          </a:bodyPr>
          <a:lstStyle/>
          <a:p>
            <a:pPr algn="r"/>
            <a:r>
              <a:rPr lang="en-US" dirty="0"/>
              <a:t>ILQ2</a:t>
            </a:r>
          </a:p>
        </p:txBody>
      </p:sp>
    </p:spTree>
    <p:extLst>
      <p:ext uri="{BB962C8B-B14F-4D97-AF65-F5344CB8AC3E}">
        <p14:creationId xmlns:p14="http://schemas.microsoft.com/office/powerpoint/2010/main" val="2060824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24B91-3E8A-41BA-8875-71315174699C}"/>
              </a:ext>
            </a:extLst>
          </p:cNvPr>
          <p:cNvSpPr>
            <a:spLocks noGrp="1"/>
          </p:cNvSpPr>
          <p:nvPr>
            <p:ph type="title"/>
          </p:nvPr>
        </p:nvSpPr>
        <p:spPr/>
        <p:txBody>
          <a:bodyPr/>
          <a:lstStyle/>
          <a:p>
            <a:r>
              <a:rPr lang="en-US" dirty="0"/>
              <a:t>Output Contacts</a:t>
            </a:r>
          </a:p>
        </p:txBody>
      </p:sp>
      <p:sp>
        <p:nvSpPr>
          <p:cNvPr id="3" name="Content Placeholder 2">
            <a:extLst>
              <a:ext uri="{FF2B5EF4-FFF2-40B4-BE49-F238E27FC236}">
                <a16:creationId xmlns:a16="http://schemas.microsoft.com/office/drawing/2014/main" id="{8BFF60BA-711E-4B6D-BD59-558508F42033}"/>
              </a:ext>
            </a:extLst>
          </p:cNvPr>
          <p:cNvSpPr>
            <a:spLocks noGrp="1"/>
          </p:cNvSpPr>
          <p:nvPr>
            <p:ph idx="1"/>
          </p:nvPr>
        </p:nvSpPr>
        <p:spPr>
          <a:xfrm>
            <a:off x="1" y="2085974"/>
            <a:ext cx="3530599" cy="4448175"/>
          </a:xfrm>
        </p:spPr>
        <p:txBody>
          <a:bodyPr>
            <a:normAutofit/>
          </a:bodyPr>
          <a:lstStyle/>
          <a:p>
            <a:pPr marL="0" indent="0">
              <a:buNone/>
            </a:pPr>
            <a:r>
              <a:rPr lang="en-US" sz="1800" dirty="0"/>
              <a:t>Purpose: To output low voltage signal for Primary circuit to energize Secondary Circuit.</a:t>
            </a:r>
          </a:p>
          <a:p>
            <a:pPr marL="0" indent="0">
              <a:buNone/>
            </a:pPr>
            <a:r>
              <a:rPr lang="en-US" sz="1800" dirty="0"/>
              <a:t>Features:</a:t>
            </a:r>
          </a:p>
          <a:p>
            <a:r>
              <a:rPr lang="en-US" sz="1800" dirty="0"/>
              <a:t>Faster Operating Time</a:t>
            </a:r>
          </a:p>
          <a:p>
            <a:r>
              <a:rPr lang="en-US" sz="1800" dirty="0"/>
              <a:t>Lower breaking capacity </a:t>
            </a:r>
          </a:p>
          <a:p>
            <a:r>
              <a:rPr lang="en-US" sz="1800" dirty="0"/>
              <a:t>Low Cost</a:t>
            </a:r>
          </a:p>
          <a:p>
            <a:endParaRPr lang="en-US" sz="1800" dirty="0"/>
          </a:p>
          <a:p>
            <a:endParaRPr lang="en-US" sz="1800" dirty="0"/>
          </a:p>
          <a:p>
            <a:pPr marL="0" indent="0">
              <a:buNone/>
            </a:pPr>
            <a:endParaRPr lang="en-US" sz="1800" dirty="0"/>
          </a:p>
        </p:txBody>
      </p:sp>
      <p:pic>
        <p:nvPicPr>
          <p:cNvPr id="4" name="Picture 3">
            <a:extLst>
              <a:ext uri="{FF2B5EF4-FFF2-40B4-BE49-F238E27FC236}">
                <a16:creationId xmlns:a16="http://schemas.microsoft.com/office/drawing/2014/main" id="{09DDEC42-A0A1-43BB-BFE8-AB18C9B4AD37}"/>
              </a:ext>
            </a:extLst>
          </p:cNvPr>
          <p:cNvPicPr>
            <a:picLocks noChangeAspect="1"/>
          </p:cNvPicPr>
          <p:nvPr/>
        </p:nvPicPr>
        <p:blipFill>
          <a:blip r:embed="rId3"/>
          <a:stretch>
            <a:fillRect/>
          </a:stretch>
        </p:blipFill>
        <p:spPr>
          <a:xfrm>
            <a:off x="3371382" y="2110466"/>
            <a:ext cx="5673727" cy="4701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48439C28-9584-42F9-B584-F416FD02B7E8}"/>
              </a:ext>
            </a:extLst>
          </p:cNvPr>
          <p:cNvPicPr>
            <a:picLocks noChangeAspect="1"/>
          </p:cNvPicPr>
          <p:nvPr/>
        </p:nvPicPr>
        <p:blipFill>
          <a:blip r:embed="rId4"/>
          <a:stretch>
            <a:fillRect/>
          </a:stretch>
        </p:blipFill>
        <p:spPr>
          <a:xfrm>
            <a:off x="588699" y="4766886"/>
            <a:ext cx="2353201" cy="19060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a:extLst>
              <a:ext uri="{FF2B5EF4-FFF2-40B4-BE49-F238E27FC236}">
                <a16:creationId xmlns:a16="http://schemas.microsoft.com/office/drawing/2014/main" id="{18750F07-D48E-4C98-B8F6-4B9E05EA877B}"/>
              </a:ext>
            </a:extLst>
          </p:cNvPr>
          <p:cNvSpPr/>
          <p:nvPr/>
        </p:nvSpPr>
        <p:spPr>
          <a:xfrm>
            <a:off x="5816181" y="753228"/>
            <a:ext cx="1531188" cy="369332"/>
          </a:xfrm>
          <a:prstGeom prst="rect">
            <a:avLst/>
          </a:prstGeom>
        </p:spPr>
        <p:txBody>
          <a:bodyPr wrap="none">
            <a:spAutoFit/>
          </a:bodyPr>
          <a:lstStyle/>
          <a:p>
            <a:r>
              <a:rPr lang="en-US" dirty="0"/>
              <a:t>EE2-12NUH-L</a:t>
            </a:r>
            <a:endParaRPr lang="en-US" sz="1400" dirty="0"/>
          </a:p>
        </p:txBody>
      </p:sp>
      <p:sp>
        <p:nvSpPr>
          <p:cNvPr id="8" name="Rectangle 7">
            <a:extLst>
              <a:ext uri="{FF2B5EF4-FFF2-40B4-BE49-F238E27FC236}">
                <a16:creationId xmlns:a16="http://schemas.microsoft.com/office/drawing/2014/main" id="{E774CA44-BBD4-4816-9A4F-0E698F5D3B4B}"/>
              </a:ext>
            </a:extLst>
          </p:cNvPr>
          <p:cNvSpPr/>
          <p:nvPr/>
        </p:nvSpPr>
        <p:spPr>
          <a:xfrm>
            <a:off x="7575549" y="4457774"/>
            <a:ext cx="1403351" cy="5460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9609527-05DA-4A70-ADF0-F77E5F51D5F3}"/>
              </a:ext>
            </a:extLst>
          </p:cNvPr>
          <p:cNvSpPr/>
          <p:nvPr/>
        </p:nvSpPr>
        <p:spPr>
          <a:xfrm>
            <a:off x="7625555" y="6500209"/>
            <a:ext cx="1353345" cy="2660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06FB48A-E84E-4D0F-8A0D-052CDD368FC0}"/>
              </a:ext>
            </a:extLst>
          </p:cNvPr>
          <p:cNvSpPr/>
          <p:nvPr/>
        </p:nvSpPr>
        <p:spPr>
          <a:xfrm>
            <a:off x="7625555" y="3897916"/>
            <a:ext cx="1353345" cy="2867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82F7B66-37A5-4CC1-81E2-2A34F0C15AAC}"/>
              </a:ext>
            </a:extLst>
          </p:cNvPr>
          <p:cNvSpPr/>
          <p:nvPr/>
        </p:nvSpPr>
        <p:spPr>
          <a:xfrm>
            <a:off x="6271045" y="2091569"/>
            <a:ext cx="1304506" cy="435731"/>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7367ACB-0056-4D12-BCD5-EC13DC745738}"/>
              </a:ext>
            </a:extLst>
          </p:cNvPr>
          <p:cNvSpPr/>
          <p:nvPr/>
        </p:nvSpPr>
        <p:spPr>
          <a:xfrm>
            <a:off x="6271044" y="3894440"/>
            <a:ext cx="1304505" cy="286734"/>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486B2B3-3067-4EE4-BAF2-D288CBCC3985}"/>
              </a:ext>
            </a:extLst>
          </p:cNvPr>
          <p:cNvSpPr/>
          <p:nvPr/>
        </p:nvSpPr>
        <p:spPr>
          <a:xfrm>
            <a:off x="7625555" y="2094110"/>
            <a:ext cx="1353345" cy="4331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C7D91A2-3D97-4A14-9391-EC4F08F7E480}"/>
              </a:ext>
            </a:extLst>
          </p:cNvPr>
          <p:cNvSpPr/>
          <p:nvPr/>
        </p:nvSpPr>
        <p:spPr>
          <a:xfrm>
            <a:off x="6271044" y="6500209"/>
            <a:ext cx="1304505" cy="266022"/>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539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FE373B-7E56-40A8-AAF3-6117F27AFF6F}"/>
              </a:ext>
            </a:extLst>
          </p:cNvPr>
          <p:cNvPicPr>
            <a:picLocks noGrp="1" noChangeAspect="1"/>
          </p:cNvPicPr>
          <p:nvPr>
            <p:ph idx="1"/>
          </p:nvPr>
        </p:nvPicPr>
        <p:blipFill>
          <a:blip r:embed="rId2"/>
          <a:stretch>
            <a:fillRect/>
          </a:stretch>
        </p:blipFill>
        <p:spPr>
          <a:xfrm>
            <a:off x="1023938" y="2098675"/>
            <a:ext cx="7096124" cy="4507765"/>
          </a:xfrm>
          <a:prstGeom prst="rect">
            <a:avLst/>
          </a:prstGeom>
        </p:spPr>
      </p:pic>
      <p:sp>
        <p:nvSpPr>
          <p:cNvPr id="5" name="Title 4">
            <a:extLst>
              <a:ext uri="{FF2B5EF4-FFF2-40B4-BE49-F238E27FC236}">
                <a16:creationId xmlns:a16="http://schemas.microsoft.com/office/drawing/2014/main" id="{4CCBF822-682A-41D9-9F93-FCD68668628A}"/>
              </a:ext>
            </a:extLst>
          </p:cNvPr>
          <p:cNvSpPr>
            <a:spLocks noGrp="1"/>
          </p:cNvSpPr>
          <p:nvPr>
            <p:ph type="title"/>
          </p:nvPr>
        </p:nvSpPr>
        <p:spPr/>
        <p:txBody>
          <a:bodyPr/>
          <a:lstStyle/>
          <a:p>
            <a:r>
              <a:rPr lang="en-US" dirty="0"/>
              <a:t>AutoCAD Front Panel Draft</a:t>
            </a:r>
          </a:p>
        </p:txBody>
      </p:sp>
    </p:spTree>
    <p:extLst>
      <p:ext uri="{BB962C8B-B14F-4D97-AF65-F5344CB8AC3E}">
        <p14:creationId xmlns:p14="http://schemas.microsoft.com/office/powerpoint/2010/main" val="2769306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57D88-07BA-4C74-93B1-83839F488A1E}"/>
              </a:ext>
            </a:extLst>
          </p:cNvPr>
          <p:cNvSpPr>
            <a:spLocks noGrp="1"/>
          </p:cNvSpPr>
          <p:nvPr>
            <p:ph type="title"/>
          </p:nvPr>
        </p:nvSpPr>
        <p:spPr>
          <a:xfrm>
            <a:off x="127819" y="757978"/>
            <a:ext cx="4286250" cy="1080938"/>
          </a:xfrm>
        </p:spPr>
        <p:txBody>
          <a:bodyPr>
            <a:normAutofit/>
          </a:bodyPr>
          <a:lstStyle/>
          <a:p>
            <a:r>
              <a:rPr lang="en-US" sz="3500" dirty="0"/>
              <a:t>Desktop Class Diagram</a:t>
            </a:r>
          </a:p>
        </p:txBody>
      </p:sp>
      <p:pic>
        <p:nvPicPr>
          <p:cNvPr id="12" name="Content Placeholder 11">
            <a:extLst>
              <a:ext uri="{FF2B5EF4-FFF2-40B4-BE49-F238E27FC236}">
                <a16:creationId xmlns:a16="http://schemas.microsoft.com/office/drawing/2014/main" id="{900AC6D8-58D5-47CC-B656-7470232DDBFB}"/>
              </a:ext>
            </a:extLst>
          </p:cNvPr>
          <p:cNvPicPr>
            <a:picLocks noGrp="1" noChangeAspect="1"/>
          </p:cNvPicPr>
          <p:nvPr>
            <p:ph sz="half" idx="1"/>
          </p:nvPr>
        </p:nvPicPr>
        <p:blipFill>
          <a:blip r:embed="rId3"/>
          <a:stretch>
            <a:fillRect/>
          </a:stretch>
        </p:blipFill>
        <p:spPr>
          <a:xfrm>
            <a:off x="2961966" y="597459"/>
            <a:ext cx="6188217" cy="5813173"/>
          </a:xfrm>
          <a:prstGeom prst="rect">
            <a:avLst/>
          </a:prstGeom>
        </p:spPr>
      </p:pic>
    </p:spTree>
    <p:extLst>
      <p:ext uri="{BB962C8B-B14F-4D97-AF65-F5344CB8AC3E}">
        <p14:creationId xmlns:p14="http://schemas.microsoft.com/office/powerpoint/2010/main" val="464340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B7E901-92F2-4125-9C65-E60A14A4F7CD}"/>
              </a:ext>
            </a:extLst>
          </p:cNvPr>
          <p:cNvSpPr>
            <a:spLocks noGrp="1"/>
          </p:cNvSpPr>
          <p:nvPr>
            <p:ph idx="1"/>
          </p:nvPr>
        </p:nvSpPr>
        <p:spPr>
          <a:xfrm>
            <a:off x="248913" y="2434595"/>
            <a:ext cx="2523784" cy="2856803"/>
          </a:xfrm>
        </p:spPr>
        <p:txBody>
          <a:bodyPr>
            <a:noAutofit/>
          </a:bodyPr>
          <a:lstStyle/>
          <a:p>
            <a:r>
              <a:rPr lang="en-US" sz="2000" dirty="0"/>
              <a:t>User facing component </a:t>
            </a:r>
          </a:p>
          <a:p>
            <a:r>
              <a:rPr lang="en-US" sz="2000" dirty="0"/>
              <a:t>Used to relay settings to device</a:t>
            </a:r>
          </a:p>
          <a:p>
            <a:r>
              <a:rPr lang="en-US" sz="2000" dirty="0"/>
              <a:t>User can customize various options that can be sent to PHATCAT to alter how it behaves</a:t>
            </a:r>
          </a:p>
        </p:txBody>
      </p:sp>
      <p:sp>
        <p:nvSpPr>
          <p:cNvPr id="5" name="Title 4">
            <a:extLst>
              <a:ext uri="{FF2B5EF4-FFF2-40B4-BE49-F238E27FC236}">
                <a16:creationId xmlns:a16="http://schemas.microsoft.com/office/drawing/2014/main" id="{3639340E-DE67-4296-A897-135B6D144DBD}"/>
              </a:ext>
            </a:extLst>
          </p:cNvPr>
          <p:cNvSpPr>
            <a:spLocks noGrp="1"/>
          </p:cNvSpPr>
          <p:nvPr>
            <p:ph type="title"/>
          </p:nvPr>
        </p:nvSpPr>
        <p:spPr/>
        <p:txBody>
          <a:bodyPr/>
          <a:lstStyle/>
          <a:p>
            <a:r>
              <a:rPr lang="en-US" dirty="0"/>
              <a:t>Desktop Application</a:t>
            </a:r>
          </a:p>
        </p:txBody>
      </p:sp>
      <p:pic>
        <p:nvPicPr>
          <p:cNvPr id="4" name="Picture 3">
            <a:extLst>
              <a:ext uri="{FF2B5EF4-FFF2-40B4-BE49-F238E27FC236}">
                <a16:creationId xmlns:a16="http://schemas.microsoft.com/office/drawing/2014/main" id="{E5C6287C-B2C4-4EF8-8C02-15FF7E7E1491}"/>
              </a:ext>
            </a:extLst>
          </p:cNvPr>
          <p:cNvPicPr>
            <a:picLocks noChangeAspect="1"/>
          </p:cNvPicPr>
          <p:nvPr/>
        </p:nvPicPr>
        <p:blipFill rotWithShape="1">
          <a:blip r:embed="rId2"/>
          <a:srcRect r="49747" b="44807"/>
          <a:stretch/>
        </p:blipFill>
        <p:spPr>
          <a:xfrm>
            <a:off x="2718909" y="2302137"/>
            <a:ext cx="6285058" cy="4023359"/>
          </a:xfrm>
          <a:prstGeom prst="rect">
            <a:avLst/>
          </a:prstGeom>
        </p:spPr>
      </p:pic>
    </p:spTree>
    <p:extLst>
      <p:ext uri="{BB962C8B-B14F-4D97-AF65-F5344CB8AC3E}">
        <p14:creationId xmlns:p14="http://schemas.microsoft.com/office/powerpoint/2010/main" val="4139761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C58350-FD6D-4ADC-B439-7807EE248DD3}"/>
              </a:ext>
            </a:extLst>
          </p:cNvPr>
          <p:cNvPicPr>
            <a:picLocks noChangeAspect="1"/>
          </p:cNvPicPr>
          <p:nvPr/>
        </p:nvPicPr>
        <p:blipFill rotWithShape="1">
          <a:blip r:embed="rId2"/>
          <a:srcRect r="8524" b="2"/>
          <a:stretch/>
        </p:blipFill>
        <p:spPr>
          <a:xfrm>
            <a:off x="176657" y="2231594"/>
            <a:ext cx="4729640" cy="3877690"/>
          </a:xfrm>
          <a:prstGeom prst="rect">
            <a:avLst/>
          </a:prstGeom>
        </p:spPr>
      </p:pic>
      <p:pic>
        <p:nvPicPr>
          <p:cNvPr id="12" name="Picture 11">
            <a:extLst>
              <a:ext uri="{FF2B5EF4-FFF2-40B4-BE49-F238E27FC236}">
                <a16:creationId xmlns:a16="http://schemas.microsoft.com/office/drawing/2014/main" id="{48773631-E67C-41E3-ABAF-AEB83D727565}"/>
              </a:ext>
            </a:extLst>
          </p:cNvPr>
          <p:cNvPicPr>
            <a:picLocks noChangeAspect="1"/>
          </p:cNvPicPr>
          <p:nvPr/>
        </p:nvPicPr>
        <p:blipFill>
          <a:blip r:embed="rId3"/>
          <a:stretch>
            <a:fillRect/>
          </a:stretch>
        </p:blipFill>
        <p:spPr>
          <a:xfrm>
            <a:off x="5456903" y="2083492"/>
            <a:ext cx="3069313" cy="2301983"/>
          </a:xfrm>
          <a:prstGeom prst="rect">
            <a:avLst/>
          </a:prstGeom>
          <a:ln>
            <a:noFill/>
          </a:ln>
          <a:effectLst/>
        </p:spPr>
      </p:pic>
      <p:pic>
        <p:nvPicPr>
          <p:cNvPr id="14" name="Picture 13">
            <a:extLst>
              <a:ext uri="{FF2B5EF4-FFF2-40B4-BE49-F238E27FC236}">
                <a16:creationId xmlns:a16="http://schemas.microsoft.com/office/drawing/2014/main" id="{51685C6F-8D4D-4284-A66C-2DE40CACAB63}"/>
              </a:ext>
            </a:extLst>
          </p:cNvPr>
          <p:cNvPicPr>
            <a:picLocks noChangeAspect="1"/>
          </p:cNvPicPr>
          <p:nvPr/>
        </p:nvPicPr>
        <p:blipFill rotWithShape="1">
          <a:blip r:embed="rId4"/>
          <a:srcRect l="10866" r="8630" b="-3"/>
          <a:stretch/>
        </p:blipFill>
        <p:spPr>
          <a:xfrm>
            <a:off x="5587670" y="4484035"/>
            <a:ext cx="2807777" cy="2301983"/>
          </a:xfrm>
          <a:prstGeom prst="rect">
            <a:avLst/>
          </a:prstGeom>
          <a:effectLst>
            <a:softEdge rad="0"/>
          </a:effectLst>
        </p:spPr>
      </p:pic>
      <p:sp>
        <p:nvSpPr>
          <p:cNvPr id="4" name="Title 3">
            <a:extLst>
              <a:ext uri="{FF2B5EF4-FFF2-40B4-BE49-F238E27FC236}">
                <a16:creationId xmlns:a16="http://schemas.microsoft.com/office/drawing/2014/main" id="{2DC9DD4D-09D5-4186-834F-7EB5C73C26F7}"/>
              </a:ext>
            </a:extLst>
          </p:cNvPr>
          <p:cNvSpPr>
            <a:spLocks noGrp="1"/>
          </p:cNvSpPr>
          <p:nvPr>
            <p:ph type="title"/>
          </p:nvPr>
        </p:nvSpPr>
        <p:spPr/>
        <p:txBody>
          <a:bodyPr/>
          <a:lstStyle/>
          <a:p>
            <a:r>
              <a:rPr lang="en-US" dirty="0"/>
              <a:t>Analog to Digital Conversion (ADC)</a:t>
            </a:r>
          </a:p>
        </p:txBody>
      </p:sp>
    </p:spTree>
    <p:extLst>
      <p:ext uri="{BB962C8B-B14F-4D97-AF65-F5344CB8AC3E}">
        <p14:creationId xmlns:p14="http://schemas.microsoft.com/office/powerpoint/2010/main" val="2138757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Accurate Data </a:t>
            </a:r>
            <a:r>
              <a:rPr lang="en-US" i="1" dirty="0"/>
              <a:t>Fast</a:t>
            </a:r>
            <a:endParaRPr lang="en-US" dirty="0"/>
          </a:p>
        </p:txBody>
      </p:sp>
      <p:sp>
        <p:nvSpPr>
          <p:cNvPr id="3" name="Content Placeholder 2"/>
          <p:cNvSpPr>
            <a:spLocks noGrp="1"/>
          </p:cNvSpPr>
          <p:nvPr>
            <p:ph idx="1"/>
          </p:nvPr>
        </p:nvSpPr>
        <p:spPr>
          <a:xfrm>
            <a:off x="510240" y="2350825"/>
            <a:ext cx="7210396" cy="2699487"/>
          </a:xfrm>
        </p:spPr>
        <p:txBody>
          <a:bodyPr/>
          <a:lstStyle/>
          <a:p>
            <a:r>
              <a:rPr lang="en-US" dirty="0"/>
              <a:t>Need to act quickly, but FFT requires a window</a:t>
            </a:r>
          </a:p>
          <a:p>
            <a:r>
              <a:rPr lang="en-US" dirty="0"/>
              <a:t>Should see 5, 4, 3, 2, 1</a:t>
            </a:r>
          </a:p>
          <a:p>
            <a:endParaRPr lang="en-US" dirty="0"/>
          </a:p>
        </p:txBody>
      </p:sp>
      <p:pic>
        <p:nvPicPr>
          <p:cNvPr id="4" name="Picture 3"/>
          <p:cNvPicPr/>
          <p:nvPr/>
        </p:nvPicPr>
        <p:blipFill rotWithShape="1">
          <a:blip r:embed="rId2">
            <a:extLst>
              <a:ext uri="{28A0092B-C50C-407E-A947-70E740481C1C}">
                <a14:useLocalDpi xmlns:a14="http://schemas.microsoft.com/office/drawing/2010/main" val="0"/>
              </a:ext>
            </a:extLst>
          </a:blip>
          <a:srcRect t="3021" b="9418"/>
          <a:stretch/>
        </p:blipFill>
        <p:spPr bwMode="auto">
          <a:xfrm>
            <a:off x="510240" y="3671369"/>
            <a:ext cx="3147359" cy="2757886"/>
          </a:xfrm>
          <a:prstGeom prst="rect">
            <a:avLst/>
          </a:prstGeom>
          <a:noFill/>
          <a:ln>
            <a:noFill/>
          </a:ln>
          <a:extLst>
            <a:ext uri="{53640926-AAD7-44D8-BBD7-CCE9431645EC}">
              <a14:shadowObscured xmlns:a14="http://schemas.microsoft.com/office/drawing/2010/main"/>
            </a:ext>
          </a:extLst>
        </p:spPr>
      </p:pic>
      <p:pic>
        <p:nvPicPr>
          <p:cNvPr id="5" name="Picture 4"/>
          <p:cNvPicPr/>
          <p:nvPr/>
        </p:nvPicPr>
        <p:blipFill rotWithShape="1">
          <a:blip r:embed="rId3">
            <a:extLst>
              <a:ext uri="{28A0092B-C50C-407E-A947-70E740481C1C}">
                <a14:useLocalDpi xmlns:a14="http://schemas.microsoft.com/office/drawing/2010/main" val="0"/>
              </a:ext>
            </a:extLst>
          </a:blip>
          <a:srcRect l="1" t="3021" r="-3" b="9773"/>
          <a:stretch/>
        </p:blipFill>
        <p:spPr bwMode="auto">
          <a:xfrm>
            <a:off x="4274769" y="3658915"/>
            <a:ext cx="3153404" cy="27703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5895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Dynamic Sampling Time</a:t>
            </a:r>
          </a:p>
        </p:txBody>
      </p:sp>
      <p:sp>
        <p:nvSpPr>
          <p:cNvPr id="3" name="Content Placeholder 2"/>
          <p:cNvSpPr>
            <a:spLocks noGrp="1"/>
          </p:cNvSpPr>
          <p:nvPr>
            <p:ph idx="1"/>
          </p:nvPr>
        </p:nvSpPr>
        <p:spPr>
          <a:xfrm>
            <a:off x="510241" y="2327965"/>
            <a:ext cx="7414559" cy="2699487"/>
          </a:xfrm>
        </p:spPr>
        <p:txBody>
          <a:bodyPr/>
          <a:lstStyle/>
          <a:p>
            <a:r>
              <a:rPr lang="en-US" dirty="0"/>
              <a:t>Use ZCD Frequency to perform concurrent sampling</a:t>
            </a:r>
          </a:p>
          <a:p>
            <a:r>
              <a:rPr lang="en-US" dirty="0"/>
              <a:t>Single cycle fit gives consistent binning</a:t>
            </a:r>
          </a:p>
        </p:txBody>
      </p:sp>
      <p:pic>
        <p:nvPicPr>
          <p:cNvPr id="4" name="Picture 3"/>
          <p:cNvPicPr/>
          <p:nvPr/>
        </p:nvPicPr>
        <p:blipFill rotWithShape="1">
          <a:blip r:embed="rId2">
            <a:extLst>
              <a:ext uri="{28A0092B-C50C-407E-A947-70E740481C1C}">
                <a14:useLocalDpi xmlns:a14="http://schemas.microsoft.com/office/drawing/2010/main" val="0"/>
              </a:ext>
            </a:extLst>
          </a:blip>
          <a:srcRect b="8939"/>
          <a:stretch/>
        </p:blipFill>
        <p:spPr bwMode="auto">
          <a:xfrm>
            <a:off x="510241" y="4027938"/>
            <a:ext cx="3269279" cy="2792066"/>
          </a:xfrm>
          <a:prstGeom prst="rect">
            <a:avLst/>
          </a:prstGeom>
          <a:noFill/>
          <a:ln>
            <a:noFill/>
          </a:ln>
          <a:extLst>
            <a:ext uri="{53640926-AAD7-44D8-BBD7-CCE9431645EC}">
              <a14:shadowObscured xmlns:a14="http://schemas.microsoft.com/office/drawing/2010/main"/>
            </a:ext>
          </a:extLst>
        </p:spPr>
      </p:pic>
      <p:pic>
        <p:nvPicPr>
          <p:cNvPr id="5" name="Picture 4"/>
          <p:cNvPicPr/>
          <p:nvPr/>
        </p:nvPicPr>
        <p:blipFill rotWithShape="1">
          <a:blip r:embed="rId3">
            <a:extLst>
              <a:ext uri="{28A0092B-C50C-407E-A947-70E740481C1C}">
                <a14:useLocalDpi xmlns:a14="http://schemas.microsoft.com/office/drawing/2010/main" val="0"/>
              </a:ext>
            </a:extLst>
          </a:blip>
          <a:srcRect b="9122"/>
          <a:stretch/>
        </p:blipFill>
        <p:spPr bwMode="auto">
          <a:xfrm>
            <a:off x="3979906" y="4024129"/>
            <a:ext cx="3253502" cy="27958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55524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D48F6-527B-4541-A4F4-D51708DAE572}"/>
              </a:ext>
            </a:extLst>
          </p:cNvPr>
          <p:cNvSpPr>
            <a:spLocks noGrp="1"/>
          </p:cNvSpPr>
          <p:nvPr>
            <p:ph type="title"/>
          </p:nvPr>
        </p:nvSpPr>
        <p:spPr/>
        <p:txBody>
          <a:bodyPr/>
          <a:lstStyle/>
          <a:p>
            <a:r>
              <a:rPr lang="en-US" dirty="0"/>
              <a:t>Wait What?</a:t>
            </a:r>
          </a:p>
        </p:txBody>
      </p:sp>
      <p:sp>
        <p:nvSpPr>
          <p:cNvPr id="3" name="Content Placeholder 2">
            <a:extLst>
              <a:ext uri="{FF2B5EF4-FFF2-40B4-BE49-F238E27FC236}">
                <a16:creationId xmlns:a16="http://schemas.microsoft.com/office/drawing/2014/main" id="{2AFB014B-EA45-4818-A001-F00DE7B82F71}"/>
              </a:ext>
            </a:extLst>
          </p:cNvPr>
          <p:cNvSpPr>
            <a:spLocks noGrp="1"/>
          </p:cNvSpPr>
          <p:nvPr>
            <p:ph idx="1"/>
          </p:nvPr>
        </p:nvSpPr>
        <p:spPr>
          <a:xfrm>
            <a:off x="242596" y="2616200"/>
            <a:ext cx="4795934" cy="2699487"/>
          </a:xfrm>
        </p:spPr>
        <p:txBody>
          <a:bodyPr>
            <a:normAutofit lnSpcReduction="10000"/>
          </a:bodyPr>
          <a:lstStyle/>
          <a:p>
            <a:pPr marL="0" indent="0">
              <a:buNone/>
            </a:pPr>
            <a:r>
              <a:rPr lang="en-US" sz="2100" u="sng" dirty="0"/>
              <a:t>Power Transformers need Protection</a:t>
            </a:r>
          </a:p>
          <a:p>
            <a:pPr marL="0" indent="0">
              <a:buNone/>
            </a:pPr>
            <a:endParaRPr lang="en-US" u="sng" dirty="0"/>
          </a:p>
          <a:p>
            <a:pPr marL="0" indent="0">
              <a:buNone/>
            </a:pPr>
            <a:r>
              <a:rPr lang="en-US" sz="2100" dirty="0"/>
              <a:t>In industry, ‘Microprocessor Relays’:</a:t>
            </a:r>
          </a:p>
          <a:p>
            <a:pPr lvl="1"/>
            <a:r>
              <a:rPr lang="en-US" sz="1800" dirty="0"/>
              <a:t>Read power system analogs</a:t>
            </a:r>
          </a:p>
          <a:p>
            <a:pPr lvl="1"/>
            <a:r>
              <a:rPr lang="en-US" sz="1800" dirty="0"/>
              <a:t>Signal Processing &amp; Algorithms detect faults</a:t>
            </a:r>
          </a:p>
          <a:p>
            <a:pPr lvl="1"/>
            <a:r>
              <a:rPr lang="en-US" sz="1800" dirty="0"/>
              <a:t>Support system telemetry</a:t>
            </a:r>
          </a:p>
          <a:p>
            <a:pPr lvl="1"/>
            <a:r>
              <a:rPr lang="en-US" sz="1800" dirty="0"/>
              <a:t>Much more!</a:t>
            </a:r>
          </a:p>
          <a:p>
            <a:endParaRPr lang="en-US" dirty="0"/>
          </a:p>
        </p:txBody>
      </p:sp>
      <p:pic>
        <p:nvPicPr>
          <p:cNvPr id="4" name="Content Placeholder 3">
            <a:extLst>
              <a:ext uri="{FF2B5EF4-FFF2-40B4-BE49-F238E27FC236}">
                <a16:creationId xmlns:a16="http://schemas.microsoft.com/office/drawing/2014/main" id="{A63A6265-B4C7-4DF2-A13E-F470EE7ACAD9}"/>
              </a:ext>
            </a:extLst>
          </p:cNvPr>
          <p:cNvPicPr>
            <a:picLocks/>
          </p:cNvPicPr>
          <p:nvPr/>
        </p:nvPicPr>
        <p:blipFill rotWithShape="1">
          <a:blip r:embed="rId2" cstate="print">
            <a:extLst>
              <a:ext uri="{28A0092B-C50C-407E-A947-70E740481C1C}">
                <a14:useLocalDpi xmlns:a14="http://schemas.microsoft.com/office/drawing/2010/main" val="0"/>
              </a:ext>
            </a:extLst>
          </a:blip>
          <a:srcRect l="3768" t="27294" r="48959" b="21015"/>
          <a:stretch/>
        </p:blipFill>
        <p:spPr bwMode="auto">
          <a:xfrm>
            <a:off x="5038531" y="2605703"/>
            <a:ext cx="3862874" cy="3161322"/>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232203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B7E901-92F2-4125-9C65-E60A14A4F7CD}"/>
              </a:ext>
            </a:extLst>
          </p:cNvPr>
          <p:cNvSpPr>
            <a:spLocks noGrp="1"/>
          </p:cNvSpPr>
          <p:nvPr>
            <p:ph idx="1"/>
          </p:nvPr>
        </p:nvSpPr>
        <p:spPr>
          <a:xfrm>
            <a:off x="175654" y="2393598"/>
            <a:ext cx="3451386" cy="2699487"/>
          </a:xfrm>
        </p:spPr>
        <p:txBody>
          <a:bodyPr>
            <a:normAutofit/>
          </a:bodyPr>
          <a:lstStyle/>
          <a:p>
            <a:r>
              <a:rPr lang="en-US" dirty="0"/>
              <a:t>Used to know notify user what is happening with PHATCAT</a:t>
            </a:r>
          </a:p>
          <a:p>
            <a:r>
              <a:rPr lang="en-US" dirty="0"/>
              <a:t>Can be programmed to serve many purposes</a:t>
            </a:r>
          </a:p>
        </p:txBody>
      </p:sp>
      <p:pic>
        <p:nvPicPr>
          <p:cNvPr id="6" name="Picture 5">
            <a:extLst>
              <a:ext uri="{FF2B5EF4-FFF2-40B4-BE49-F238E27FC236}">
                <a16:creationId xmlns:a16="http://schemas.microsoft.com/office/drawing/2014/main" id="{0D7123D1-3033-40C4-B5F2-DA03FDA1C607}"/>
              </a:ext>
            </a:extLst>
          </p:cNvPr>
          <p:cNvPicPr>
            <a:picLocks noChangeAspect="1"/>
          </p:cNvPicPr>
          <p:nvPr/>
        </p:nvPicPr>
        <p:blipFill>
          <a:blip r:embed="rId2"/>
          <a:stretch>
            <a:fillRect/>
          </a:stretch>
        </p:blipFill>
        <p:spPr>
          <a:xfrm>
            <a:off x="3794479" y="2349734"/>
            <a:ext cx="5006718" cy="3755038"/>
          </a:xfrm>
          <a:prstGeom prst="rect">
            <a:avLst/>
          </a:prstGeom>
        </p:spPr>
      </p:pic>
      <p:sp>
        <p:nvSpPr>
          <p:cNvPr id="5" name="Title 4">
            <a:extLst>
              <a:ext uri="{FF2B5EF4-FFF2-40B4-BE49-F238E27FC236}">
                <a16:creationId xmlns:a16="http://schemas.microsoft.com/office/drawing/2014/main" id="{9646F76A-5BAA-4B8A-BD40-6C36A4D47A60}"/>
              </a:ext>
            </a:extLst>
          </p:cNvPr>
          <p:cNvSpPr>
            <a:spLocks noGrp="1"/>
          </p:cNvSpPr>
          <p:nvPr>
            <p:ph type="title"/>
          </p:nvPr>
        </p:nvSpPr>
        <p:spPr/>
        <p:txBody>
          <a:bodyPr/>
          <a:lstStyle/>
          <a:p>
            <a:r>
              <a:rPr lang="en-US" dirty="0"/>
              <a:t>LED Communication</a:t>
            </a:r>
          </a:p>
        </p:txBody>
      </p:sp>
    </p:spTree>
    <p:extLst>
      <p:ext uri="{BB962C8B-B14F-4D97-AF65-F5344CB8AC3E}">
        <p14:creationId xmlns:p14="http://schemas.microsoft.com/office/powerpoint/2010/main" val="2921010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B7E901-92F2-4125-9C65-E60A14A4F7CD}"/>
              </a:ext>
            </a:extLst>
          </p:cNvPr>
          <p:cNvSpPr>
            <a:spLocks noGrp="1"/>
          </p:cNvSpPr>
          <p:nvPr>
            <p:ph idx="1"/>
          </p:nvPr>
        </p:nvSpPr>
        <p:spPr>
          <a:xfrm>
            <a:off x="510240" y="2609908"/>
            <a:ext cx="3422663" cy="2699487"/>
          </a:xfrm>
        </p:spPr>
        <p:txBody>
          <a:bodyPr>
            <a:normAutofit/>
          </a:bodyPr>
          <a:lstStyle/>
          <a:p>
            <a:r>
              <a:rPr lang="en-US" dirty="0"/>
              <a:t>Connection between PHATCAT and PC</a:t>
            </a:r>
          </a:p>
          <a:p>
            <a:r>
              <a:rPr lang="en-US" dirty="0"/>
              <a:t>Clock and Baud rate very important</a:t>
            </a:r>
          </a:p>
          <a:p>
            <a:r>
              <a:rPr lang="en-US" dirty="0"/>
              <a:t>Send Data in bytes and translate at both ends</a:t>
            </a:r>
          </a:p>
        </p:txBody>
      </p:sp>
      <p:sp>
        <p:nvSpPr>
          <p:cNvPr id="5" name="Title 4">
            <a:extLst>
              <a:ext uri="{FF2B5EF4-FFF2-40B4-BE49-F238E27FC236}">
                <a16:creationId xmlns:a16="http://schemas.microsoft.com/office/drawing/2014/main" id="{5493DFED-CD77-4AF7-9026-F7209A368252}"/>
              </a:ext>
            </a:extLst>
          </p:cNvPr>
          <p:cNvSpPr>
            <a:spLocks noGrp="1"/>
          </p:cNvSpPr>
          <p:nvPr>
            <p:ph type="title"/>
          </p:nvPr>
        </p:nvSpPr>
        <p:spPr/>
        <p:txBody>
          <a:bodyPr/>
          <a:lstStyle/>
          <a:p>
            <a:r>
              <a:rPr lang="en-US" dirty="0"/>
              <a:t>UART Communication</a:t>
            </a:r>
          </a:p>
        </p:txBody>
      </p:sp>
      <p:pic>
        <p:nvPicPr>
          <p:cNvPr id="4" name="Picture 3">
            <a:extLst>
              <a:ext uri="{FF2B5EF4-FFF2-40B4-BE49-F238E27FC236}">
                <a16:creationId xmlns:a16="http://schemas.microsoft.com/office/drawing/2014/main" id="{55EA415D-5917-4C5F-AD07-A59D9E5E6672}"/>
              </a:ext>
            </a:extLst>
          </p:cNvPr>
          <p:cNvPicPr>
            <a:picLocks noChangeAspect="1"/>
          </p:cNvPicPr>
          <p:nvPr/>
        </p:nvPicPr>
        <p:blipFill rotWithShape="1">
          <a:blip r:embed="rId2"/>
          <a:srcRect l="5677" t="1895"/>
          <a:stretch/>
        </p:blipFill>
        <p:spPr>
          <a:xfrm>
            <a:off x="4071164" y="2351724"/>
            <a:ext cx="4541586" cy="378452"/>
          </a:xfrm>
          <a:prstGeom prst="rect">
            <a:avLst/>
          </a:prstGeom>
        </p:spPr>
      </p:pic>
      <p:pic>
        <p:nvPicPr>
          <p:cNvPr id="7" name="Picture 6">
            <a:extLst>
              <a:ext uri="{FF2B5EF4-FFF2-40B4-BE49-F238E27FC236}">
                <a16:creationId xmlns:a16="http://schemas.microsoft.com/office/drawing/2014/main" id="{1A007F32-E5E2-4CD6-A027-76A4F5128331}"/>
              </a:ext>
            </a:extLst>
          </p:cNvPr>
          <p:cNvPicPr>
            <a:picLocks noChangeAspect="1"/>
          </p:cNvPicPr>
          <p:nvPr/>
        </p:nvPicPr>
        <p:blipFill>
          <a:blip r:embed="rId3"/>
          <a:stretch>
            <a:fillRect/>
          </a:stretch>
        </p:blipFill>
        <p:spPr>
          <a:xfrm>
            <a:off x="5053691" y="2869169"/>
            <a:ext cx="2576531" cy="3443313"/>
          </a:xfrm>
          <a:prstGeom prst="rect">
            <a:avLst/>
          </a:prstGeom>
        </p:spPr>
      </p:pic>
    </p:spTree>
    <p:extLst>
      <p:ext uri="{BB962C8B-B14F-4D97-AF65-F5344CB8AC3E}">
        <p14:creationId xmlns:p14="http://schemas.microsoft.com/office/powerpoint/2010/main" val="1897419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B7E901-92F2-4125-9C65-E60A14A4F7CD}"/>
              </a:ext>
            </a:extLst>
          </p:cNvPr>
          <p:cNvSpPr>
            <a:spLocks noGrp="1"/>
          </p:cNvSpPr>
          <p:nvPr>
            <p:ph idx="1"/>
          </p:nvPr>
        </p:nvSpPr>
        <p:spPr/>
        <p:txBody>
          <a:bodyPr>
            <a:normAutofit/>
          </a:bodyPr>
          <a:lstStyle/>
          <a:p>
            <a:r>
              <a:rPr lang="en-US" dirty="0"/>
              <a:t>Visualize what's happening with PHATCAT</a:t>
            </a:r>
          </a:p>
          <a:p>
            <a:r>
              <a:rPr lang="en-US" dirty="0"/>
              <a:t>Will display Voltages, Currents, Power, Harmonics and Frequency</a:t>
            </a:r>
          </a:p>
        </p:txBody>
      </p:sp>
      <p:pic>
        <p:nvPicPr>
          <p:cNvPr id="5" name="Picture 4">
            <a:extLst>
              <a:ext uri="{FF2B5EF4-FFF2-40B4-BE49-F238E27FC236}">
                <a16:creationId xmlns:a16="http://schemas.microsoft.com/office/drawing/2014/main" id="{24B2091B-11C5-442A-8335-CE6D6A4D4AE0}"/>
              </a:ext>
            </a:extLst>
          </p:cNvPr>
          <p:cNvPicPr>
            <a:picLocks noChangeAspect="1"/>
          </p:cNvPicPr>
          <p:nvPr/>
        </p:nvPicPr>
        <p:blipFill rotWithShape="1">
          <a:blip r:embed="rId2"/>
          <a:srcRect l="29319" t="50676" r="26838" b="33096"/>
          <a:stretch/>
        </p:blipFill>
        <p:spPr>
          <a:xfrm>
            <a:off x="531639" y="3715829"/>
            <a:ext cx="3893811" cy="1080938"/>
          </a:xfrm>
          <a:prstGeom prst="rect">
            <a:avLst/>
          </a:prstGeom>
        </p:spPr>
      </p:pic>
      <p:pic>
        <p:nvPicPr>
          <p:cNvPr id="11" name="Picture 10">
            <a:extLst>
              <a:ext uri="{FF2B5EF4-FFF2-40B4-BE49-F238E27FC236}">
                <a16:creationId xmlns:a16="http://schemas.microsoft.com/office/drawing/2014/main" id="{31DAD754-97EA-40D7-8869-AFAD7FDC848E}"/>
              </a:ext>
            </a:extLst>
          </p:cNvPr>
          <p:cNvPicPr>
            <a:picLocks noChangeAspect="1"/>
          </p:cNvPicPr>
          <p:nvPr/>
        </p:nvPicPr>
        <p:blipFill rotWithShape="1">
          <a:blip r:embed="rId3"/>
          <a:srcRect l="32234" t="54724" r="31832" b="31245"/>
          <a:stretch/>
        </p:blipFill>
        <p:spPr>
          <a:xfrm>
            <a:off x="2607452" y="4918008"/>
            <a:ext cx="4052475" cy="1186764"/>
          </a:xfrm>
          <a:prstGeom prst="rect">
            <a:avLst/>
          </a:prstGeom>
        </p:spPr>
      </p:pic>
      <p:pic>
        <p:nvPicPr>
          <p:cNvPr id="9" name="Picture 8">
            <a:extLst>
              <a:ext uri="{FF2B5EF4-FFF2-40B4-BE49-F238E27FC236}">
                <a16:creationId xmlns:a16="http://schemas.microsoft.com/office/drawing/2014/main" id="{FCDFC07F-DEAB-4418-8774-FADDFBEABE04}"/>
              </a:ext>
            </a:extLst>
          </p:cNvPr>
          <p:cNvPicPr>
            <a:picLocks noChangeAspect="1"/>
          </p:cNvPicPr>
          <p:nvPr/>
        </p:nvPicPr>
        <p:blipFill rotWithShape="1">
          <a:blip r:embed="rId4"/>
          <a:srcRect l="32974" t="54322" r="30842" b="32863"/>
          <a:stretch/>
        </p:blipFill>
        <p:spPr>
          <a:xfrm>
            <a:off x="4509939" y="3710171"/>
            <a:ext cx="4069473" cy="1080938"/>
          </a:xfrm>
          <a:prstGeom prst="rect">
            <a:avLst/>
          </a:prstGeom>
        </p:spPr>
      </p:pic>
      <p:sp>
        <p:nvSpPr>
          <p:cNvPr id="6" name="Title 5">
            <a:extLst>
              <a:ext uri="{FF2B5EF4-FFF2-40B4-BE49-F238E27FC236}">
                <a16:creationId xmlns:a16="http://schemas.microsoft.com/office/drawing/2014/main" id="{D22D6BDA-74AA-457E-A003-4FE86D77B8FB}"/>
              </a:ext>
            </a:extLst>
          </p:cNvPr>
          <p:cNvSpPr>
            <a:spLocks noGrp="1"/>
          </p:cNvSpPr>
          <p:nvPr>
            <p:ph type="title"/>
          </p:nvPr>
        </p:nvSpPr>
        <p:spPr/>
        <p:txBody>
          <a:bodyPr/>
          <a:lstStyle/>
          <a:p>
            <a:r>
              <a:rPr lang="en-US" dirty="0"/>
              <a:t>Liquid Crystal Display (LCD)</a:t>
            </a:r>
          </a:p>
        </p:txBody>
      </p:sp>
    </p:spTree>
    <p:extLst>
      <p:ext uri="{BB962C8B-B14F-4D97-AF65-F5344CB8AC3E}">
        <p14:creationId xmlns:p14="http://schemas.microsoft.com/office/powerpoint/2010/main" val="2736933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21C24-0B4E-4EB4-B60F-4A7DD4B9F117}"/>
              </a:ext>
            </a:extLst>
          </p:cNvPr>
          <p:cNvSpPr>
            <a:spLocks noGrp="1"/>
          </p:cNvSpPr>
          <p:nvPr>
            <p:ph type="title"/>
          </p:nvPr>
        </p:nvSpPr>
        <p:spPr/>
        <p:txBody>
          <a:bodyPr/>
          <a:lstStyle/>
          <a:p>
            <a:r>
              <a:rPr lang="en-US" dirty="0"/>
              <a:t>Responsibility</a:t>
            </a:r>
          </a:p>
        </p:txBody>
      </p:sp>
      <p:sp>
        <p:nvSpPr>
          <p:cNvPr id="9" name="TextBox 8">
            <a:extLst>
              <a:ext uri="{FF2B5EF4-FFF2-40B4-BE49-F238E27FC236}">
                <a16:creationId xmlns:a16="http://schemas.microsoft.com/office/drawing/2014/main" id="{B0C277D4-65A4-4334-9A67-E11411BF07A9}"/>
              </a:ext>
            </a:extLst>
          </p:cNvPr>
          <p:cNvSpPr txBox="1"/>
          <p:nvPr/>
        </p:nvSpPr>
        <p:spPr>
          <a:xfrm>
            <a:off x="301752" y="2494026"/>
            <a:ext cx="2194560" cy="3000821"/>
          </a:xfrm>
          <a:prstGeom prst="rect">
            <a:avLst/>
          </a:prstGeom>
          <a:noFill/>
        </p:spPr>
        <p:txBody>
          <a:bodyPr wrap="square" rtlCol="0">
            <a:spAutoFit/>
          </a:bodyPr>
          <a:lstStyle/>
          <a:p>
            <a:pPr algn="ctr"/>
            <a:r>
              <a:rPr lang="en-US" sz="1350" cap="small" dirty="0"/>
              <a:t>Brett:</a:t>
            </a:r>
          </a:p>
          <a:p>
            <a:pPr algn="ctr"/>
            <a:endParaRPr lang="en-US" sz="1350" dirty="0"/>
          </a:p>
          <a:p>
            <a:pPr algn="ctr"/>
            <a:r>
              <a:rPr lang="en-US" sz="1350" dirty="0"/>
              <a:t>MCU</a:t>
            </a:r>
          </a:p>
          <a:p>
            <a:pPr algn="ctr"/>
            <a:r>
              <a:rPr lang="en-US" sz="1350" dirty="0"/>
              <a:t>ADC (HW + SW)</a:t>
            </a:r>
          </a:p>
          <a:p>
            <a:pPr algn="ctr"/>
            <a:r>
              <a:rPr lang="en-US" sz="1350" dirty="0"/>
              <a:t>Transient Protection</a:t>
            </a:r>
          </a:p>
          <a:p>
            <a:pPr algn="ctr"/>
            <a:r>
              <a:rPr lang="en-US" sz="1350" dirty="0"/>
              <a:t>Signal Processing</a:t>
            </a:r>
          </a:p>
          <a:p>
            <a:pPr algn="ctr"/>
            <a:r>
              <a:rPr lang="en-US" sz="1350" dirty="0"/>
              <a:t>Protective Algorithms</a:t>
            </a:r>
          </a:p>
          <a:p>
            <a:pPr algn="ctr"/>
            <a:r>
              <a:rPr lang="en-US" sz="1350" dirty="0"/>
              <a:t>Power Electronics</a:t>
            </a:r>
          </a:p>
          <a:p>
            <a:pPr algn="ctr"/>
            <a:endParaRPr lang="en-US" sz="1350" b="1" dirty="0"/>
          </a:p>
          <a:p>
            <a:pPr algn="ctr"/>
            <a:r>
              <a:rPr lang="en-US" sz="1350" dirty="0">
                <a:solidFill>
                  <a:schemeClr val="tx2">
                    <a:lumMod val="90000"/>
                  </a:schemeClr>
                </a:solidFill>
              </a:rPr>
              <a:t>Display</a:t>
            </a:r>
          </a:p>
          <a:p>
            <a:pPr algn="ctr"/>
            <a:r>
              <a:rPr lang="en-US" sz="1350" dirty="0">
                <a:solidFill>
                  <a:schemeClr val="tx2">
                    <a:lumMod val="90000"/>
                  </a:schemeClr>
                </a:solidFill>
              </a:rPr>
              <a:t>Desktop App</a:t>
            </a:r>
          </a:p>
          <a:p>
            <a:pPr algn="ctr"/>
            <a:r>
              <a:rPr lang="en-US" sz="1350" dirty="0">
                <a:solidFill>
                  <a:schemeClr val="tx2">
                    <a:lumMod val="90000"/>
                  </a:schemeClr>
                </a:solidFill>
              </a:rPr>
              <a:t>Logic Equations</a:t>
            </a:r>
          </a:p>
          <a:p>
            <a:pPr algn="ctr"/>
            <a:r>
              <a:rPr lang="en-US" sz="1350" dirty="0">
                <a:solidFill>
                  <a:schemeClr val="tx2">
                    <a:lumMod val="90000"/>
                  </a:schemeClr>
                </a:solidFill>
              </a:rPr>
              <a:t>QA - all</a:t>
            </a:r>
          </a:p>
          <a:p>
            <a:pPr algn="ctr"/>
            <a:endParaRPr lang="en-US" sz="1350" dirty="0"/>
          </a:p>
        </p:txBody>
      </p:sp>
      <p:sp>
        <p:nvSpPr>
          <p:cNvPr id="10" name="TextBox 9">
            <a:extLst>
              <a:ext uri="{FF2B5EF4-FFF2-40B4-BE49-F238E27FC236}">
                <a16:creationId xmlns:a16="http://schemas.microsoft.com/office/drawing/2014/main" id="{6F542896-2DE3-42DF-9A89-131ACA225FA4}"/>
              </a:ext>
            </a:extLst>
          </p:cNvPr>
          <p:cNvSpPr txBox="1"/>
          <p:nvPr/>
        </p:nvSpPr>
        <p:spPr>
          <a:xfrm>
            <a:off x="2377440" y="2494026"/>
            <a:ext cx="2194560" cy="2793072"/>
          </a:xfrm>
          <a:prstGeom prst="rect">
            <a:avLst/>
          </a:prstGeom>
          <a:noFill/>
        </p:spPr>
        <p:txBody>
          <a:bodyPr wrap="square" rtlCol="0">
            <a:spAutoFit/>
          </a:bodyPr>
          <a:lstStyle/>
          <a:p>
            <a:pPr algn="ctr"/>
            <a:r>
              <a:rPr lang="en-US" sz="1350" cap="small" dirty="0"/>
              <a:t>John:</a:t>
            </a:r>
          </a:p>
          <a:p>
            <a:pPr algn="ctr"/>
            <a:endParaRPr lang="en-US" sz="1350" dirty="0"/>
          </a:p>
          <a:p>
            <a:pPr algn="ctr"/>
            <a:r>
              <a:rPr lang="en-US" sz="1350" dirty="0"/>
              <a:t>Desktop App</a:t>
            </a:r>
          </a:p>
          <a:p>
            <a:pPr algn="ctr"/>
            <a:r>
              <a:rPr lang="en-US" sz="1350" dirty="0"/>
              <a:t>Settings Configuration</a:t>
            </a:r>
          </a:p>
          <a:p>
            <a:pPr algn="ctr"/>
            <a:r>
              <a:rPr lang="en-US" sz="1350" dirty="0"/>
              <a:t>LEDs (SW)</a:t>
            </a:r>
          </a:p>
          <a:p>
            <a:pPr algn="ctr"/>
            <a:r>
              <a:rPr lang="en-US" sz="1350" dirty="0"/>
              <a:t>Display</a:t>
            </a:r>
          </a:p>
          <a:p>
            <a:pPr algn="ctr"/>
            <a:r>
              <a:rPr lang="en-US" sz="1350" dirty="0"/>
              <a:t>Logic Equations</a:t>
            </a:r>
          </a:p>
          <a:p>
            <a:pPr algn="ctr"/>
            <a:endParaRPr lang="en-US" sz="1350" dirty="0"/>
          </a:p>
          <a:p>
            <a:pPr algn="ctr"/>
            <a:endParaRPr lang="en-US" sz="1350" dirty="0"/>
          </a:p>
          <a:p>
            <a:pPr algn="ctr"/>
            <a:r>
              <a:rPr lang="en-US" sz="1350" dirty="0">
                <a:solidFill>
                  <a:schemeClr val="tx2">
                    <a:lumMod val="90000"/>
                  </a:schemeClr>
                </a:solidFill>
              </a:rPr>
              <a:t>MCU</a:t>
            </a:r>
          </a:p>
          <a:p>
            <a:pPr algn="ctr"/>
            <a:r>
              <a:rPr lang="en-US" sz="1350" dirty="0">
                <a:solidFill>
                  <a:schemeClr val="tx2">
                    <a:lumMod val="90000"/>
                  </a:schemeClr>
                </a:solidFill>
              </a:rPr>
              <a:t>Signal Processing</a:t>
            </a:r>
          </a:p>
          <a:p>
            <a:pPr algn="ctr"/>
            <a:r>
              <a:rPr lang="en-US" sz="1350" dirty="0">
                <a:solidFill>
                  <a:schemeClr val="tx2">
                    <a:lumMod val="90000"/>
                  </a:schemeClr>
                </a:solidFill>
              </a:rPr>
              <a:t>Support HW Testing</a:t>
            </a:r>
          </a:p>
          <a:p>
            <a:pPr algn="ctr"/>
            <a:r>
              <a:rPr lang="en-US" sz="1350" dirty="0">
                <a:solidFill>
                  <a:schemeClr val="tx2">
                    <a:lumMod val="90000"/>
                  </a:schemeClr>
                </a:solidFill>
              </a:rPr>
              <a:t>Protective Algorithms</a:t>
            </a:r>
          </a:p>
        </p:txBody>
      </p:sp>
      <p:sp>
        <p:nvSpPr>
          <p:cNvPr id="11" name="TextBox 10">
            <a:extLst>
              <a:ext uri="{FF2B5EF4-FFF2-40B4-BE49-F238E27FC236}">
                <a16:creationId xmlns:a16="http://schemas.microsoft.com/office/drawing/2014/main" id="{62B3A2FA-124E-403F-8B42-B341FD9F2278}"/>
              </a:ext>
            </a:extLst>
          </p:cNvPr>
          <p:cNvSpPr txBox="1"/>
          <p:nvPr/>
        </p:nvSpPr>
        <p:spPr>
          <a:xfrm>
            <a:off x="4572000" y="2494026"/>
            <a:ext cx="2194560" cy="3000821"/>
          </a:xfrm>
          <a:prstGeom prst="rect">
            <a:avLst/>
          </a:prstGeom>
          <a:noFill/>
        </p:spPr>
        <p:txBody>
          <a:bodyPr wrap="square" rtlCol="0">
            <a:spAutoFit/>
          </a:bodyPr>
          <a:lstStyle/>
          <a:p>
            <a:pPr algn="ctr"/>
            <a:r>
              <a:rPr lang="en-US" sz="1350" cap="small" dirty="0"/>
              <a:t>Ed:</a:t>
            </a:r>
          </a:p>
          <a:p>
            <a:pPr algn="ctr"/>
            <a:endParaRPr lang="en-US" sz="1350" dirty="0"/>
          </a:p>
          <a:p>
            <a:pPr algn="ctr"/>
            <a:r>
              <a:rPr lang="en-US" sz="1350" dirty="0"/>
              <a:t>Output Contacts</a:t>
            </a:r>
          </a:p>
          <a:p>
            <a:pPr algn="ctr"/>
            <a:r>
              <a:rPr lang="en-US" sz="1350" dirty="0"/>
              <a:t>Sense Inputs</a:t>
            </a:r>
          </a:p>
          <a:p>
            <a:pPr algn="ctr"/>
            <a:r>
              <a:rPr lang="en-US" sz="1350" dirty="0"/>
              <a:t>LED PCB</a:t>
            </a:r>
          </a:p>
          <a:p>
            <a:pPr algn="ctr"/>
            <a:r>
              <a:rPr lang="en-US" sz="1350" dirty="0"/>
              <a:t>Pushbuttons</a:t>
            </a:r>
          </a:p>
          <a:p>
            <a:pPr algn="ctr"/>
            <a:r>
              <a:rPr lang="en-US" sz="1350" dirty="0"/>
              <a:t>Final Assembly</a:t>
            </a:r>
          </a:p>
          <a:p>
            <a:pPr algn="ctr"/>
            <a:r>
              <a:rPr lang="en-US" sz="1350" dirty="0"/>
              <a:t>Materials</a:t>
            </a:r>
          </a:p>
          <a:p>
            <a:pPr algn="ctr"/>
            <a:endParaRPr lang="en-US" sz="1350" dirty="0"/>
          </a:p>
          <a:p>
            <a:pPr algn="ctr"/>
            <a:r>
              <a:rPr lang="en-US" sz="1350" dirty="0">
                <a:solidFill>
                  <a:schemeClr val="tx2">
                    <a:lumMod val="90000"/>
                  </a:schemeClr>
                </a:solidFill>
              </a:rPr>
              <a:t>Main PCB</a:t>
            </a:r>
          </a:p>
          <a:p>
            <a:pPr algn="ctr"/>
            <a:r>
              <a:rPr lang="en-US" sz="1350" dirty="0">
                <a:solidFill>
                  <a:schemeClr val="tx2">
                    <a:lumMod val="90000"/>
                  </a:schemeClr>
                </a:solidFill>
              </a:rPr>
              <a:t>Power Electronics</a:t>
            </a:r>
          </a:p>
          <a:p>
            <a:pPr algn="ctr"/>
            <a:r>
              <a:rPr lang="en-US" sz="1350" dirty="0">
                <a:solidFill>
                  <a:schemeClr val="tx2">
                    <a:lumMod val="90000"/>
                  </a:schemeClr>
                </a:solidFill>
              </a:rPr>
              <a:t>Analog Front End</a:t>
            </a:r>
          </a:p>
          <a:p>
            <a:pPr algn="ctr"/>
            <a:r>
              <a:rPr lang="en-US" sz="1350" dirty="0">
                <a:solidFill>
                  <a:schemeClr val="tx2">
                    <a:lumMod val="90000"/>
                  </a:schemeClr>
                </a:solidFill>
              </a:rPr>
              <a:t>LEDs (SW)</a:t>
            </a:r>
          </a:p>
          <a:p>
            <a:pPr algn="ctr"/>
            <a:endParaRPr lang="en-US" sz="1350" dirty="0"/>
          </a:p>
        </p:txBody>
      </p:sp>
      <p:sp>
        <p:nvSpPr>
          <p:cNvPr id="12" name="TextBox 11">
            <a:extLst>
              <a:ext uri="{FF2B5EF4-FFF2-40B4-BE49-F238E27FC236}">
                <a16:creationId xmlns:a16="http://schemas.microsoft.com/office/drawing/2014/main" id="{6EA30162-DBBD-4676-B111-438F7C7F478C}"/>
              </a:ext>
            </a:extLst>
          </p:cNvPr>
          <p:cNvSpPr txBox="1"/>
          <p:nvPr/>
        </p:nvSpPr>
        <p:spPr>
          <a:xfrm>
            <a:off x="6647688" y="2499371"/>
            <a:ext cx="2194560" cy="3000821"/>
          </a:xfrm>
          <a:prstGeom prst="rect">
            <a:avLst/>
          </a:prstGeom>
          <a:noFill/>
        </p:spPr>
        <p:txBody>
          <a:bodyPr wrap="square" rtlCol="0">
            <a:spAutoFit/>
          </a:bodyPr>
          <a:lstStyle/>
          <a:p>
            <a:pPr algn="ctr"/>
            <a:r>
              <a:rPr lang="en-US" sz="1350" cap="small" dirty="0"/>
              <a:t>Dan:</a:t>
            </a:r>
          </a:p>
          <a:p>
            <a:pPr algn="ctr"/>
            <a:endParaRPr lang="en-US" sz="1350" cap="small" dirty="0"/>
          </a:p>
          <a:p>
            <a:pPr algn="ctr"/>
            <a:r>
              <a:rPr lang="en-US" sz="1350" dirty="0"/>
              <a:t>Analog Front-End</a:t>
            </a:r>
          </a:p>
          <a:p>
            <a:pPr algn="ctr"/>
            <a:r>
              <a:rPr lang="en-US" sz="1350" dirty="0"/>
              <a:t>ADC Breakout PCB</a:t>
            </a:r>
          </a:p>
          <a:p>
            <a:pPr algn="ctr"/>
            <a:r>
              <a:rPr lang="en-US" sz="1350" dirty="0"/>
              <a:t>Main PCB</a:t>
            </a:r>
          </a:p>
          <a:p>
            <a:pPr algn="ctr"/>
            <a:r>
              <a:rPr lang="en-US" sz="1350" dirty="0"/>
              <a:t>MAIN PCB!</a:t>
            </a:r>
          </a:p>
          <a:p>
            <a:pPr algn="ctr"/>
            <a:r>
              <a:rPr lang="en-US" sz="1350" dirty="0"/>
              <a:t>Enclosure</a:t>
            </a:r>
          </a:p>
          <a:p>
            <a:pPr algn="ctr"/>
            <a:endParaRPr lang="en-US" sz="1350" dirty="0"/>
          </a:p>
          <a:p>
            <a:pPr algn="ctr"/>
            <a:endParaRPr lang="en-US" sz="1350" dirty="0"/>
          </a:p>
          <a:p>
            <a:pPr algn="ctr"/>
            <a:r>
              <a:rPr lang="en-US" sz="1350" dirty="0">
                <a:solidFill>
                  <a:schemeClr val="tx2">
                    <a:lumMod val="90000"/>
                  </a:schemeClr>
                </a:solidFill>
              </a:rPr>
              <a:t>I/O, Buttons, etc.</a:t>
            </a:r>
          </a:p>
          <a:p>
            <a:pPr algn="ctr"/>
            <a:r>
              <a:rPr lang="en-US" sz="1350" dirty="0">
                <a:solidFill>
                  <a:schemeClr val="tx2">
                    <a:lumMod val="90000"/>
                  </a:schemeClr>
                </a:solidFill>
              </a:rPr>
              <a:t>Final Assembly</a:t>
            </a:r>
          </a:p>
          <a:p>
            <a:pPr algn="ctr"/>
            <a:r>
              <a:rPr lang="en-US" sz="1350" dirty="0">
                <a:solidFill>
                  <a:schemeClr val="tx2">
                    <a:lumMod val="90000"/>
                  </a:schemeClr>
                </a:solidFill>
              </a:rPr>
              <a:t>ADC</a:t>
            </a:r>
          </a:p>
          <a:p>
            <a:pPr algn="ctr"/>
            <a:r>
              <a:rPr lang="en-US" sz="1350" dirty="0">
                <a:solidFill>
                  <a:schemeClr val="tx2">
                    <a:lumMod val="90000"/>
                  </a:schemeClr>
                </a:solidFill>
              </a:rPr>
              <a:t>Transient Protection</a:t>
            </a:r>
          </a:p>
          <a:p>
            <a:pPr algn="ctr"/>
            <a:endParaRPr lang="en-US" sz="1350" dirty="0"/>
          </a:p>
        </p:txBody>
      </p:sp>
      <p:cxnSp>
        <p:nvCxnSpPr>
          <p:cNvPr id="14" name="Straight Connector 13">
            <a:extLst>
              <a:ext uri="{FF2B5EF4-FFF2-40B4-BE49-F238E27FC236}">
                <a16:creationId xmlns:a16="http://schemas.microsoft.com/office/drawing/2014/main" id="{FB844158-4FAF-44B4-88B9-F0F153B5C598}"/>
              </a:ext>
            </a:extLst>
          </p:cNvPr>
          <p:cNvCxnSpPr/>
          <p:nvPr/>
        </p:nvCxnSpPr>
        <p:spPr>
          <a:xfrm>
            <a:off x="393192" y="4294622"/>
            <a:ext cx="20116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716C2D-60CD-4CFD-81DC-19C5E28A7377}"/>
              </a:ext>
            </a:extLst>
          </p:cNvPr>
          <p:cNvCxnSpPr/>
          <p:nvPr/>
        </p:nvCxnSpPr>
        <p:spPr>
          <a:xfrm>
            <a:off x="365760" y="2835381"/>
            <a:ext cx="20116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C5C9E7D-F492-498B-B5A6-C2C2CCB69481}"/>
              </a:ext>
            </a:extLst>
          </p:cNvPr>
          <p:cNvCxnSpPr/>
          <p:nvPr/>
        </p:nvCxnSpPr>
        <p:spPr>
          <a:xfrm>
            <a:off x="2496312" y="2835381"/>
            <a:ext cx="20116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3A13BA6-3B7E-45D8-B0C3-AF4B192CDEB8}"/>
              </a:ext>
            </a:extLst>
          </p:cNvPr>
          <p:cNvCxnSpPr/>
          <p:nvPr/>
        </p:nvCxnSpPr>
        <p:spPr>
          <a:xfrm>
            <a:off x="2496312" y="4294622"/>
            <a:ext cx="20116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7CBA9C-1F51-426A-8B75-7487A097CF28}"/>
              </a:ext>
            </a:extLst>
          </p:cNvPr>
          <p:cNvCxnSpPr/>
          <p:nvPr/>
        </p:nvCxnSpPr>
        <p:spPr>
          <a:xfrm>
            <a:off x="4636008" y="2835381"/>
            <a:ext cx="20116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A729433-523D-4CA6-8CCC-1EA6A2B2F49A}"/>
              </a:ext>
            </a:extLst>
          </p:cNvPr>
          <p:cNvCxnSpPr/>
          <p:nvPr/>
        </p:nvCxnSpPr>
        <p:spPr>
          <a:xfrm>
            <a:off x="4636008" y="4294622"/>
            <a:ext cx="20116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B02A809-FFE7-4109-B95B-0EDC2A200943}"/>
              </a:ext>
            </a:extLst>
          </p:cNvPr>
          <p:cNvCxnSpPr/>
          <p:nvPr/>
        </p:nvCxnSpPr>
        <p:spPr>
          <a:xfrm>
            <a:off x="6766560" y="2835381"/>
            <a:ext cx="20116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379F6CF-6FDF-40C9-9B84-11C1678A962F}"/>
              </a:ext>
            </a:extLst>
          </p:cNvPr>
          <p:cNvCxnSpPr/>
          <p:nvPr/>
        </p:nvCxnSpPr>
        <p:spPr>
          <a:xfrm>
            <a:off x="6766560" y="4279361"/>
            <a:ext cx="201168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573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6BE5-10EC-4A66-9831-288363B3F12F}"/>
              </a:ext>
            </a:extLst>
          </p:cNvPr>
          <p:cNvSpPr>
            <a:spLocks noGrp="1"/>
          </p:cNvSpPr>
          <p:nvPr>
            <p:ph type="title"/>
          </p:nvPr>
        </p:nvSpPr>
        <p:spPr>
          <a:xfrm>
            <a:off x="0" y="864370"/>
            <a:ext cx="7210396" cy="810704"/>
          </a:xfrm>
        </p:spPr>
        <p:txBody>
          <a:bodyPr/>
          <a:lstStyle/>
          <a:p>
            <a:r>
              <a:rPr lang="en-US" dirty="0"/>
              <a:t>Budget</a:t>
            </a:r>
          </a:p>
        </p:txBody>
      </p:sp>
      <p:graphicFrame>
        <p:nvGraphicFramePr>
          <p:cNvPr id="4" name="Content Placeholder 3">
            <a:extLst>
              <a:ext uri="{FF2B5EF4-FFF2-40B4-BE49-F238E27FC236}">
                <a16:creationId xmlns:a16="http://schemas.microsoft.com/office/drawing/2014/main" id="{5E0F8957-41BC-406A-81BA-F931BF15F872}"/>
              </a:ext>
            </a:extLst>
          </p:cNvPr>
          <p:cNvGraphicFramePr>
            <a:graphicFrameLocks noGrp="1"/>
          </p:cNvGraphicFramePr>
          <p:nvPr>
            <p:ph idx="1"/>
            <p:extLst>
              <p:ext uri="{D42A27DB-BD31-4B8C-83A1-F6EECF244321}">
                <p14:modId xmlns:p14="http://schemas.microsoft.com/office/powerpoint/2010/main" val="1786881603"/>
              </p:ext>
            </p:extLst>
          </p:nvPr>
        </p:nvGraphicFramePr>
        <p:xfrm>
          <a:off x="1603884" y="609600"/>
          <a:ext cx="7540116" cy="6248404"/>
        </p:xfrm>
        <a:graphic>
          <a:graphicData uri="http://schemas.openxmlformats.org/drawingml/2006/table">
            <a:tbl>
              <a:tblPr firstRow="1" firstCol="1" bandRow="1">
                <a:tableStyleId>{5C22544A-7EE6-4342-B048-85BDC9FD1C3A}</a:tableStyleId>
              </a:tblPr>
              <a:tblGrid>
                <a:gridCol w="1890686">
                  <a:extLst>
                    <a:ext uri="{9D8B030D-6E8A-4147-A177-3AD203B41FA5}">
                      <a16:colId xmlns:a16="http://schemas.microsoft.com/office/drawing/2014/main" val="163812715"/>
                    </a:ext>
                  </a:extLst>
                </a:gridCol>
                <a:gridCol w="918679">
                  <a:extLst>
                    <a:ext uri="{9D8B030D-6E8A-4147-A177-3AD203B41FA5}">
                      <a16:colId xmlns:a16="http://schemas.microsoft.com/office/drawing/2014/main" val="2411834727"/>
                    </a:ext>
                  </a:extLst>
                </a:gridCol>
                <a:gridCol w="1018061">
                  <a:extLst>
                    <a:ext uri="{9D8B030D-6E8A-4147-A177-3AD203B41FA5}">
                      <a16:colId xmlns:a16="http://schemas.microsoft.com/office/drawing/2014/main" val="2493880239"/>
                    </a:ext>
                  </a:extLst>
                </a:gridCol>
                <a:gridCol w="1163498">
                  <a:extLst>
                    <a:ext uri="{9D8B030D-6E8A-4147-A177-3AD203B41FA5}">
                      <a16:colId xmlns:a16="http://schemas.microsoft.com/office/drawing/2014/main" val="4237970212"/>
                    </a:ext>
                  </a:extLst>
                </a:gridCol>
                <a:gridCol w="1274596">
                  <a:extLst>
                    <a:ext uri="{9D8B030D-6E8A-4147-A177-3AD203B41FA5}">
                      <a16:colId xmlns:a16="http://schemas.microsoft.com/office/drawing/2014/main" val="1116786300"/>
                    </a:ext>
                  </a:extLst>
                </a:gridCol>
                <a:gridCol w="1274596">
                  <a:extLst>
                    <a:ext uri="{9D8B030D-6E8A-4147-A177-3AD203B41FA5}">
                      <a16:colId xmlns:a16="http://schemas.microsoft.com/office/drawing/2014/main" val="2952902646"/>
                    </a:ext>
                  </a:extLst>
                </a:gridCol>
              </a:tblGrid>
              <a:tr h="379977">
                <a:tc>
                  <a:txBody>
                    <a:bodyPr/>
                    <a:lstStyle/>
                    <a:p>
                      <a:pPr marL="0" marR="0" algn="ctr">
                        <a:lnSpc>
                          <a:spcPct val="107000"/>
                        </a:lnSpc>
                        <a:spcBef>
                          <a:spcPts val="0"/>
                        </a:spcBef>
                        <a:spcAft>
                          <a:spcPts val="0"/>
                        </a:spcAft>
                      </a:pPr>
                      <a:r>
                        <a:rPr lang="en-US" sz="1100" dirty="0">
                          <a:effectLst/>
                        </a:rPr>
                        <a:t>Feature</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ctr">
                        <a:lnSpc>
                          <a:spcPct val="107000"/>
                        </a:lnSpc>
                        <a:spcBef>
                          <a:spcPts val="0"/>
                        </a:spcBef>
                        <a:spcAft>
                          <a:spcPts val="0"/>
                        </a:spcAft>
                      </a:pPr>
                      <a:r>
                        <a:rPr lang="en-US" sz="1100" dirty="0">
                          <a:effectLst/>
                        </a:rPr>
                        <a:t>Quantity</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ctr">
                        <a:lnSpc>
                          <a:spcPct val="107000"/>
                        </a:lnSpc>
                        <a:spcBef>
                          <a:spcPts val="0"/>
                        </a:spcBef>
                        <a:spcAft>
                          <a:spcPts val="0"/>
                        </a:spcAft>
                      </a:pPr>
                      <a:r>
                        <a:rPr lang="en-US" sz="1100" dirty="0">
                          <a:effectLst/>
                        </a:rPr>
                        <a:t>Expected Unit Cost</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ctr">
                        <a:lnSpc>
                          <a:spcPct val="107000"/>
                        </a:lnSpc>
                        <a:spcBef>
                          <a:spcPts val="0"/>
                        </a:spcBef>
                        <a:spcAft>
                          <a:spcPts val="0"/>
                        </a:spcAft>
                      </a:pPr>
                      <a:r>
                        <a:rPr lang="en-US" sz="1100" dirty="0">
                          <a:effectLst/>
                        </a:rPr>
                        <a:t>Expected Total</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r>
                        <a:rPr lang="en-US" sz="1100" dirty="0"/>
                        <a:t>Actual total</a:t>
                      </a:r>
                    </a:p>
                  </a:txBody>
                  <a:tcPr marL="64288" marR="64288" marT="0" marB="0" anchor="ctr"/>
                </a:tc>
                <a:tc>
                  <a:txBody>
                    <a:bodyPr/>
                    <a:lstStyle/>
                    <a:p>
                      <a:pPr marL="0" marR="0" algn="ctr">
                        <a:lnSpc>
                          <a:spcPct val="107000"/>
                        </a:lnSpc>
                        <a:spcBef>
                          <a:spcPts val="0"/>
                        </a:spcBef>
                        <a:spcAft>
                          <a:spcPts val="0"/>
                        </a:spcAft>
                      </a:pPr>
                      <a:r>
                        <a:rPr lang="en-US" sz="1100" dirty="0">
                          <a:effectLst/>
                        </a:rPr>
                        <a:t>Notes</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extLst>
                  <a:ext uri="{0D108BD9-81ED-4DB2-BD59-A6C34878D82A}">
                    <a16:rowId xmlns:a16="http://schemas.microsoft.com/office/drawing/2014/main" val="3537590559"/>
                  </a:ext>
                </a:extLst>
              </a:tr>
              <a:tr h="379977">
                <a:tc>
                  <a:txBody>
                    <a:bodyPr/>
                    <a:lstStyle/>
                    <a:p>
                      <a:pPr marL="0" marR="0" algn="ctr">
                        <a:lnSpc>
                          <a:spcPct val="107000"/>
                        </a:lnSpc>
                        <a:spcBef>
                          <a:spcPts val="0"/>
                        </a:spcBef>
                        <a:spcAft>
                          <a:spcPts val="0"/>
                        </a:spcAft>
                      </a:pPr>
                      <a:r>
                        <a:rPr lang="en-US" sz="1100">
                          <a:effectLst/>
                        </a:rPr>
                        <a:t>Enclosure</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ctr">
                        <a:lnSpc>
                          <a:spcPct val="107000"/>
                        </a:lnSpc>
                        <a:spcBef>
                          <a:spcPts val="0"/>
                        </a:spcBef>
                        <a:spcAft>
                          <a:spcPts val="0"/>
                        </a:spcAft>
                      </a:pPr>
                      <a:r>
                        <a:rPr lang="en-US" sz="1100">
                          <a:effectLst/>
                        </a:rPr>
                        <a:t>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$50.00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$50.00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algn="r"/>
                      <a:r>
                        <a:rPr lang="en-US" sz="1100" dirty="0"/>
                        <a:t>$115.35</a:t>
                      </a:r>
                    </a:p>
                  </a:txBody>
                  <a:tcPr marL="64288" marR="64288" marT="0" marB="0" anchor="ctr"/>
                </a:tc>
                <a:tc>
                  <a:txBody>
                    <a:bodyPr/>
                    <a:lstStyle/>
                    <a:p>
                      <a:pPr marL="0" marR="0" algn="l">
                        <a:lnSpc>
                          <a:spcPct val="107000"/>
                        </a:lnSpc>
                        <a:spcBef>
                          <a:spcPts val="0"/>
                        </a:spcBef>
                        <a:spcAft>
                          <a:spcPts val="0"/>
                        </a:spcAft>
                      </a:pPr>
                      <a:r>
                        <a:rPr lang="en-US" sz="1100" dirty="0">
                          <a:effectLst/>
                        </a:rPr>
                        <a:t>Hardware, screw terminals, etc.</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b"/>
                </a:tc>
                <a:extLst>
                  <a:ext uri="{0D108BD9-81ED-4DB2-BD59-A6C34878D82A}">
                    <a16:rowId xmlns:a16="http://schemas.microsoft.com/office/drawing/2014/main" val="1142355039"/>
                  </a:ext>
                </a:extLst>
              </a:tr>
              <a:tr h="187970">
                <a:tc>
                  <a:txBody>
                    <a:bodyPr/>
                    <a:lstStyle/>
                    <a:p>
                      <a:pPr marL="0" marR="0" algn="ctr">
                        <a:lnSpc>
                          <a:spcPct val="107000"/>
                        </a:lnSpc>
                        <a:spcBef>
                          <a:spcPts val="0"/>
                        </a:spcBef>
                        <a:spcAft>
                          <a:spcPts val="0"/>
                        </a:spcAft>
                      </a:pPr>
                      <a:r>
                        <a:rPr lang="en-US" sz="1100">
                          <a:effectLst/>
                        </a:rPr>
                        <a:t>Display</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ctr">
                        <a:lnSpc>
                          <a:spcPct val="107000"/>
                        </a:lnSpc>
                        <a:spcBef>
                          <a:spcPts val="0"/>
                        </a:spcBef>
                        <a:spcAft>
                          <a:spcPts val="0"/>
                        </a:spcAft>
                      </a:pPr>
                      <a:r>
                        <a:rPr lang="en-US" sz="1100">
                          <a:effectLst/>
                        </a:rPr>
                        <a:t>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$25.00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$25.00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algn="r"/>
                      <a:r>
                        <a:rPr lang="en-US" sz="1100" dirty="0"/>
                        <a:t>$75.54</a:t>
                      </a:r>
                    </a:p>
                  </a:txBody>
                  <a:tcPr marL="64288" marR="64288" marT="0" marB="0" anchor="ctr"/>
                </a:tc>
                <a:tc>
                  <a:txBody>
                    <a:bodyPr/>
                    <a:lstStyle/>
                    <a:p>
                      <a:pPr>
                        <a:lnSpc>
                          <a:spcPct val="107000"/>
                        </a:lnSpc>
                      </a:pPr>
                      <a:endParaRPr lang="en-US" sz="1100" dirty="0">
                        <a:effectLst/>
                        <a:latin typeface="Calibri" panose="020F0502020204030204" pitchFamily="34" charset="0"/>
                        <a:cs typeface="Times New Roman" panose="02020603050405020304" pitchFamily="18" charset="0"/>
                      </a:endParaRPr>
                    </a:p>
                  </a:txBody>
                  <a:tcPr marL="64288" marR="64288" marT="0" marB="0" anchor="b"/>
                </a:tc>
                <a:extLst>
                  <a:ext uri="{0D108BD9-81ED-4DB2-BD59-A6C34878D82A}">
                    <a16:rowId xmlns:a16="http://schemas.microsoft.com/office/drawing/2014/main" val="173267603"/>
                  </a:ext>
                </a:extLst>
              </a:tr>
              <a:tr h="379977">
                <a:tc>
                  <a:txBody>
                    <a:bodyPr/>
                    <a:lstStyle/>
                    <a:p>
                      <a:pPr marL="0" marR="0" algn="ctr">
                        <a:lnSpc>
                          <a:spcPct val="107000"/>
                        </a:lnSpc>
                        <a:spcBef>
                          <a:spcPts val="0"/>
                        </a:spcBef>
                        <a:spcAft>
                          <a:spcPts val="0"/>
                        </a:spcAft>
                      </a:pPr>
                      <a:r>
                        <a:rPr lang="en-US" sz="1100">
                          <a:effectLst/>
                        </a:rPr>
                        <a:t>Power Switching</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ctr">
                        <a:lnSpc>
                          <a:spcPct val="107000"/>
                        </a:lnSpc>
                        <a:spcBef>
                          <a:spcPts val="0"/>
                        </a:spcBef>
                        <a:spcAft>
                          <a:spcPts val="0"/>
                        </a:spcAft>
                      </a:pPr>
                      <a:r>
                        <a:rPr lang="en-US" sz="1100">
                          <a:effectLst/>
                        </a:rPr>
                        <a:t>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$15.00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dirty="0">
                          <a:effectLst/>
                        </a:rPr>
                        <a:t> $15.00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algn="r"/>
                      <a:r>
                        <a:rPr lang="en-US" sz="1100" dirty="0"/>
                        <a:t>$25.71</a:t>
                      </a:r>
                    </a:p>
                  </a:txBody>
                  <a:tcPr marL="64288" marR="64288" marT="0" marB="0" anchor="ctr"/>
                </a:tc>
                <a:tc>
                  <a:txBody>
                    <a:bodyPr/>
                    <a:lstStyle/>
                    <a:p>
                      <a:pPr marL="0" marR="0" algn="l">
                        <a:lnSpc>
                          <a:spcPct val="107000"/>
                        </a:lnSpc>
                        <a:spcBef>
                          <a:spcPts val="0"/>
                        </a:spcBef>
                        <a:spcAft>
                          <a:spcPts val="0"/>
                        </a:spcAft>
                      </a:pPr>
                      <a:r>
                        <a:rPr lang="en-US" sz="1100" dirty="0">
                          <a:effectLst/>
                        </a:rPr>
                        <a:t>Buttons, cables, etc.</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b"/>
                </a:tc>
                <a:extLst>
                  <a:ext uri="{0D108BD9-81ED-4DB2-BD59-A6C34878D82A}">
                    <a16:rowId xmlns:a16="http://schemas.microsoft.com/office/drawing/2014/main" val="4070169577"/>
                  </a:ext>
                </a:extLst>
              </a:tr>
              <a:tr h="379977">
                <a:tc>
                  <a:txBody>
                    <a:bodyPr/>
                    <a:lstStyle/>
                    <a:p>
                      <a:pPr marL="0" marR="0" algn="ctr">
                        <a:lnSpc>
                          <a:spcPct val="107000"/>
                        </a:lnSpc>
                        <a:spcBef>
                          <a:spcPts val="0"/>
                        </a:spcBef>
                        <a:spcAft>
                          <a:spcPts val="0"/>
                        </a:spcAft>
                      </a:pPr>
                      <a:r>
                        <a:rPr lang="en-US" sz="1100">
                          <a:effectLst/>
                        </a:rPr>
                        <a:t>Development Board</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ctr">
                        <a:lnSpc>
                          <a:spcPct val="107000"/>
                        </a:lnSpc>
                        <a:spcBef>
                          <a:spcPts val="0"/>
                        </a:spcBef>
                        <a:spcAft>
                          <a:spcPts val="0"/>
                        </a:spcAft>
                      </a:pPr>
                      <a:r>
                        <a:rPr lang="en-US" sz="1100">
                          <a:effectLst/>
                        </a:rPr>
                        <a:t>2</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$120.00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$240.00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algn="r"/>
                      <a:r>
                        <a:rPr lang="en-US" sz="1100" dirty="0"/>
                        <a:t>$114.25</a:t>
                      </a:r>
                    </a:p>
                  </a:txBody>
                  <a:tcPr marL="64288" marR="64288" marT="0" marB="0" anchor="ctr"/>
                </a:tc>
                <a:tc>
                  <a:txBody>
                    <a:bodyPr/>
                    <a:lstStyle/>
                    <a:p>
                      <a:pPr marL="0" marR="0" algn="l">
                        <a:lnSpc>
                          <a:spcPct val="107000"/>
                        </a:lnSpc>
                        <a:spcBef>
                          <a:spcPts val="0"/>
                        </a:spcBef>
                        <a:spcAft>
                          <a:spcPts val="0"/>
                        </a:spcAft>
                      </a:pPr>
                      <a:r>
                        <a:rPr lang="en-US" sz="1100" dirty="0">
                          <a:effectLst/>
                        </a:rPr>
                        <a:t>x2 to parallel design processes</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b"/>
                </a:tc>
                <a:extLst>
                  <a:ext uri="{0D108BD9-81ED-4DB2-BD59-A6C34878D82A}">
                    <a16:rowId xmlns:a16="http://schemas.microsoft.com/office/drawing/2014/main" val="1361683621"/>
                  </a:ext>
                </a:extLst>
              </a:tr>
              <a:tr h="379977">
                <a:tc>
                  <a:txBody>
                    <a:bodyPr/>
                    <a:lstStyle/>
                    <a:p>
                      <a:pPr marL="0" marR="0" algn="ctr">
                        <a:lnSpc>
                          <a:spcPct val="107000"/>
                        </a:lnSpc>
                        <a:spcBef>
                          <a:spcPts val="0"/>
                        </a:spcBef>
                        <a:spcAft>
                          <a:spcPts val="0"/>
                        </a:spcAft>
                      </a:pPr>
                      <a:r>
                        <a:rPr lang="en-US" sz="1100">
                          <a:effectLst/>
                        </a:rPr>
                        <a:t>Front Panel LEDs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ctr">
                        <a:lnSpc>
                          <a:spcPct val="107000"/>
                        </a:lnSpc>
                        <a:spcBef>
                          <a:spcPts val="0"/>
                        </a:spcBef>
                        <a:spcAft>
                          <a:spcPts val="0"/>
                        </a:spcAft>
                      </a:pPr>
                      <a:r>
                        <a:rPr lang="en-US" sz="1100">
                          <a:effectLst/>
                        </a:rPr>
                        <a:t>20</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$0.30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$10.00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algn="r"/>
                      <a:r>
                        <a:rPr lang="en-US" sz="1100" dirty="0"/>
                        <a:t>$18.38</a:t>
                      </a:r>
                    </a:p>
                  </a:txBody>
                  <a:tcPr marL="64288" marR="64288" marT="0" marB="0" anchor="ctr"/>
                </a:tc>
                <a:tc>
                  <a:txBody>
                    <a:bodyPr/>
                    <a:lstStyle/>
                    <a:p>
                      <a:pPr marL="0" marR="0" algn="l">
                        <a:lnSpc>
                          <a:spcPct val="107000"/>
                        </a:lnSpc>
                        <a:spcBef>
                          <a:spcPts val="0"/>
                        </a:spcBef>
                        <a:spcAft>
                          <a:spcPts val="0"/>
                        </a:spcAft>
                      </a:pPr>
                      <a:r>
                        <a:rPr lang="en-US" sz="1100" dirty="0">
                          <a:effectLst/>
                        </a:rPr>
                        <a:t>Extra for drivers needed</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b"/>
                </a:tc>
                <a:extLst>
                  <a:ext uri="{0D108BD9-81ED-4DB2-BD59-A6C34878D82A}">
                    <a16:rowId xmlns:a16="http://schemas.microsoft.com/office/drawing/2014/main" val="1484635033"/>
                  </a:ext>
                </a:extLst>
              </a:tr>
              <a:tr h="302324">
                <a:tc>
                  <a:txBody>
                    <a:bodyPr/>
                    <a:lstStyle/>
                    <a:p>
                      <a:pPr marL="0" marR="0" algn="ctr">
                        <a:lnSpc>
                          <a:spcPct val="107000"/>
                        </a:lnSpc>
                        <a:spcBef>
                          <a:spcPts val="0"/>
                        </a:spcBef>
                        <a:spcAft>
                          <a:spcPts val="0"/>
                        </a:spcAft>
                      </a:pPr>
                      <a:r>
                        <a:rPr lang="en-US" sz="1100">
                          <a:effectLst/>
                        </a:rPr>
                        <a:t>Front Panel Switches</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ctr">
                        <a:lnSpc>
                          <a:spcPct val="107000"/>
                        </a:lnSpc>
                        <a:spcBef>
                          <a:spcPts val="0"/>
                        </a:spcBef>
                        <a:spcAft>
                          <a:spcPts val="0"/>
                        </a:spcAft>
                      </a:pPr>
                      <a:r>
                        <a:rPr lang="en-US" sz="1100">
                          <a:effectLst/>
                        </a:rPr>
                        <a:t>5</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dirty="0">
                          <a:effectLst/>
                        </a:rPr>
                        <a:t>.00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$25.00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algn="r"/>
                      <a:r>
                        <a:rPr lang="en-US" sz="1100" dirty="0"/>
                        <a:t>$135.76</a:t>
                      </a:r>
                    </a:p>
                  </a:txBody>
                  <a:tcPr marL="64288" marR="64288" marT="0" marB="0" anchor="ctr"/>
                </a:tc>
                <a:tc>
                  <a:txBody>
                    <a:bodyPr/>
                    <a:lstStyle/>
                    <a:p>
                      <a:pPr>
                        <a:lnSpc>
                          <a:spcPct val="107000"/>
                        </a:lnSpc>
                      </a:pPr>
                      <a:endParaRPr lang="en-US" sz="1100" dirty="0">
                        <a:effectLst/>
                        <a:latin typeface="Calibri" panose="020F0502020204030204" pitchFamily="34" charset="0"/>
                        <a:cs typeface="Times New Roman" panose="02020603050405020304" pitchFamily="18" charset="0"/>
                      </a:endParaRPr>
                    </a:p>
                  </a:txBody>
                  <a:tcPr marL="64288" marR="64288" marT="0" marB="0" anchor="b"/>
                </a:tc>
                <a:extLst>
                  <a:ext uri="{0D108BD9-81ED-4DB2-BD59-A6C34878D82A}">
                    <a16:rowId xmlns:a16="http://schemas.microsoft.com/office/drawing/2014/main" val="558976794"/>
                  </a:ext>
                </a:extLst>
              </a:tr>
              <a:tr h="576649">
                <a:tc>
                  <a:txBody>
                    <a:bodyPr/>
                    <a:lstStyle/>
                    <a:p>
                      <a:pPr marL="0" marR="0" algn="ctr">
                        <a:lnSpc>
                          <a:spcPct val="107000"/>
                        </a:lnSpc>
                        <a:spcBef>
                          <a:spcPts val="0"/>
                        </a:spcBef>
                        <a:spcAft>
                          <a:spcPts val="0"/>
                        </a:spcAft>
                      </a:pPr>
                      <a:r>
                        <a:rPr lang="en-US" sz="1100">
                          <a:effectLst/>
                        </a:rPr>
                        <a:t>PCB Fabrication</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ctr">
                        <a:lnSpc>
                          <a:spcPct val="107000"/>
                        </a:lnSpc>
                        <a:spcBef>
                          <a:spcPts val="0"/>
                        </a:spcBef>
                        <a:spcAft>
                          <a:spcPts val="0"/>
                        </a:spcAft>
                      </a:pPr>
                      <a:r>
                        <a:rPr lang="en-US" sz="1100">
                          <a:effectLst/>
                        </a:rPr>
                        <a:t>N/A</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$250.00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$250.00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algn="r"/>
                      <a:r>
                        <a:rPr lang="en-US" sz="1100" dirty="0"/>
                        <a:t>$380.96</a:t>
                      </a:r>
                    </a:p>
                  </a:txBody>
                  <a:tcPr marL="64288" marR="64288" marT="0" marB="0" anchor="ctr"/>
                </a:tc>
                <a:tc>
                  <a:txBody>
                    <a:bodyPr/>
                    <a:lstStyle/>
                    <a:p>
                      <a:pPr marL="0" marR="0" algn="l">
                        <a:lnSpc>
                          <a:spcPct val="107000"/>
                        </a:lnSpc>
                        <a:spcBef>
                          <a:spcPts val="0"/>
                        </a:spcBef>
                        <a:spcAft>
                          <a:spcPts val="0"/>
                        </a:spcAft>
                      </a:pPr>
                      <a:r>
                        <a:rPr lang="en-US" sz="1100" dirty="0">
                          <a:effectLst/>
                        </a:rPr>
                        <a:t>Considers multiple iterations</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b"/>
                </a:tc>
                <a:extLst>
                  <a:ext uri="{0D108BD9-81ED-4DB2-BD59-A6C34878D82A}">
                    <a16:rowId xmlns:a16="http://schemas.microsoft.com/office/drawing/2014/main" val="2497881665"/>
                  </a:ext>
                </a:extLst>
              </a:tr>
              <a:tr h="183793">
                <a:tc>
                  <a:txBody>
                    <a:bodyPr/>
                    <a:lstStyle/>
                    <a:p>
                      <a:pPr marL="0" marR="0" algn="ctr">
                        <a:lnSpc>
                          <a:spcPct val="107000"/>
                        </a:lnSpc>
                        <a:spcBef>
                          <a:spcPts val="0"/>
                        </a:spcBef>
                        <a:spcAft>
                          <a:spcPts val="0"/>
                        </a:spcAft>
                      </a:pPr>
                      <a:r>
                        <a:rPr lang="en-US" sz="1100">
                          <a:effectLst/>
                        </a:rPr>
                        <a:t>Microcontroller</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ctr">
                        <a:lnSpc>
                          <a:spcPct val="107000"/>
                        </a:lnSpc>
                        <a:spcBef>
                          <a:spcPts val="0"/>
                        </a:spcBef>
                        <a:spcAft>
                          <a:spcPts val="0"/>
                        </a:spcAft>
                      </a:pPr>
                      <a:r>
                        <a:rPr lang="en-US" sz="1100">
                          <a:effectLst/>
                        </a:rPr>
                        <a:t>2</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$20.00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$40.00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algn="r"/>
                      <a:r>
                        <a:rPr lang="en-US" sz="1100" dirty="0"/>
                        <a:t>$50.72</a:t>
                      </a:r>
                    </a:p>
                  </a:txBody>
                  <a:tcPr marL="64288" marR="64288" marT="0" marB="0" anchor="ctr"/>
                </a:tc>
                <a:tc>
                  <a:txBody>
                    <a:bodyPr/>
                    <a:lstStyle/>
                    <a:p>
                      <a:pPr marL="0" marR="0" algn="l">
                        <a:lnSpc>
                          <a:spcPct val="107000"/>
                        </a:lnSpc>
                        <a:spcBef>
                          <a:spcPts val="0"/>
                        </a:spcBef>
                        <a:spcAft>
                          <a:spcPts val="0"/>
                        </a:spcAft>
                      </a:pPr>
                      <a:r>
                        <a:rPr lang="en-US" sz="1100" dirty="0">
                          <a:effectLst/>
                        </a:rPr>
                        <a:t>Chip only.</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b"/>
                </a:tc>
                <a:extLst>
                  <a:ext uri="{0D108BD9-81ED-4DB2-BD59-A6C34878D82A}">
                    <a16:rowId xmlns:a16="http://schemas.microsoft.com/office/drawing/2014/main" val="3514596750"/>
                  </a:ext>
                </a:extLst>
              </a:tr>
              <a:tr h="379977">
                <a:tc>
                  <a:txBody>
                    <a:bodyPr/>
                    <a:lstStyle/>
                    <a:p>
                      <a:pPr marL="0" marR="0" algn="ctr">
                        <a:lnSpc>
                          <a:spcPct val="107000"/>
                        </a:lnSpc>
                        <a:spcBef>
                          <a:spcPts val="0"/>
                        </a:spcBef>
                        <a:spcAft>
                          <a:spcPts val="0"/>
                        </a:spcAft>
                      </a:pPr>
                      <a:r>
                        <a:rPr lang="en-US" sz="1100">
                          <a:effectLst/>
                        </a:rPr>
                        <a:t>Power Supply</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ctr">
                        <a:lnSpc>
                          <a:spcPct val="107000"/>
                        </a:lnSpc>
                        <a:spcBef>
                          <a:spcPts val="0"/>
                        </a:spcBef>
                        <a:spcAft>
                          <a:spcPts val="0"/>
                        </a:spcAft>
                      </a:pPr>
                      <a:r>
                        <a:rPr lang="en-US" sz="1100">
                          <a:effectLst/>
                        </a:rPr>
                        <a:t>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$30.00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$30.00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algn="r"/>
                      <a:r>
                        <a:rPr lang="en-US" sz="1100" dirty="0"/>
                        <a:t>$9.55</a:t>
                      </a:r>
                    </a:p>
                  </a:txBody>
                  <a:tcPr marL="64288" marR="64288" marT="0" marB="0" anchor="ctr"/>
                </a:tc>
                <a:tc>
                  <a:txBody>
                    <a:bodyPr/>
                    <a:lstStyle/>
                    <a:p>
                      <a:pPr marL="0" marR="0" algn="l">
                        <a:lnSpc>
                          <a:spcPct val="107000"/>
                        </a:lnSpc>
                        <a:spcBef>
                          <a:spcPts val="0"/>
                        </a:spcBef>
                        <a:spcAft>
                          <a:spcPts val="0"/>
                        </a:spcAft>
                      </a:pPr>
                      <a:r>
                        <a:rPr lang="en-US" sz="1100" dirty="0">
                          <a:effectLst/>
                        </a:rPr>
                        <a:t>Considers extra converters</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b"/>
                </a:tc>
                <a:extLst>
                  <a:ext uri="{0D108BD9-81ED-4DB2-BD59-A6C34878D82A}">
                    <a16:rowId xmlns:a16="http://schemas.microsoft.com/office/drawing/2014/main" val="2585623964"/>
                  </a:ext>
                </a:extLst>
              </a:tr>
              <a:tr h="187970">
                <a:tc>
                  <a:txBody>
                    <a:bodyPr/>
                    <a:lstStyle/>
                    <a:p>
                      <a:pPr marL="0" marR="0" algn="ctr">
                        <a:lnSpc>
                          <a:spcPct val="107000"/>
                        </a:lnSpc>
                        <a:spcBef>
                          <a:spcPts val="0"/>
                        </a:spcBef>
                        <a:spcAft>
                          <a:spcPts val="0"/>
                        </a:spcAft>
                      </a:pPr>
                      <a:r>
                        <a:rPr lang="en-US" sz="1100">
                          <a:effectLst/>
                        </a:rPr>
                        <a:t>Current Sensing</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ctr">
                        <a:lnSpc>
                          <a:spcPct val="107000"/>
                        </a:lnSpc>
                        <a:spcBef>
                          <a:spcPts val="0"/>
                        </a:spcBef>
                        <a:spcAft>
                          <a:spcPts val="0"/>
                        </a:spcAft>
                      </a:pPr>
                      <a:r>
                        <a:rPr lang="en-US" sz="1100">
                          <a:effectLst/>
                        </a:rPr>
                        <a:t>10</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$15.00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$150.00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algn="r"/>
                      <a:r>
                        <a:rPr lang="en-US" sz="1100" dirty="0"/>
                        <a:t>$165.34</a:t>
                      </a:r>
                    </a:p>
                  </a:txBody>
                  <a:tcPr marL="64288" marR="64288" marT="0" marB="0" anchor="ctr"/>
                </a:tc>
                <a:tc>
                  <a:txBody>
                    <a:bodyPr/>
                    <a:lstStyle/>
                    <a:p>
                      <a:pPr>
                        <a:lnSpc>
                          <a:spcPct val="107000"/>
                        </a:lnSpc>
                      </a:pPr>
                      <a:endParaRPr lang="en-US" sz="1100" dirty="0">
                        <a:effectLst/>
                        <a:latin typeface="Calibri" panose="020F0502020204030204" pitchFamily="34" charset="0"/>
                        <a:cs typeface="Times New Roman" panose="02020603050405020304" pitchFamily="18" charset="0"/>
                      </a:endParaRPr>
                    </a:p>
                  </a:txBody>
                  <a:tcPr marL="64288" marR="64288" marT="0" marB="0" anchor="b"/>
                </a:tc>
                <a:extLst>
                  <a:ext uri="{0D108BD9-81ED-4DB2-BD59-A6C34878D82A}">
                    <a16:rowId xmlns:a16="http://schemas.microsoft.com/office/drawing/2014/main" val="2489603826"/>
                  </a:ext>
                </a:extLst>
              </a:tr>
              <a:tr h="187970">
                <a:tc>
                  <a:txBody>
                    <a:bodyPr/>
                    <a:lstStyle/>
                    <a:p>
                      <a:pPr marL="0" marR="0" algn="ctr">
                        <a:lnSpc>
                          <a:spcPct val="107000"/>
                        </a:lnSpc>
                        <a:spcBef>
                          <a:spcPts val="0"/>
                        </a:spcBef>
                        <a:spcAft>
                          <a:spcPts val="0"/>
                        </a:spcAft>
                      </a:pPr>
                      <a:r>
                        <a:rPr lang="en-US" sz="1100">
                          <a:effectLst/>
                        </a:rPr>
                        <a:t>Voltage Sensing</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ctr">
                        <a:lnSpc>
                          <a:spcPct val="107000"/>
                        </a:lnSpc>
                        <a:spcBef>
                          <a:spcPts val="0"/>
                        </a:spcBef>
                        <a:spcAft>
                          <a:spcPts val="0"/>
                        </a:spcAft>
                      </a:pPr>
                      <a:r>
                        <a:rPr lang="en-US" sz="1100">
                          <a:effectLst/>
                        </a:rPr>
                        <a:t>10</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$1.00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$10.00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algn="r"/>
                      <a:r>
                        <a:rPr lang="en-US" sz="1100" dirty="0"/>
                        <a:t>$48.36</a:t>
                      </a:r>
                    </a:p>
                  </a:txBody>
                  <a:tcPr marL="64288" marR="64288" marT="0" marB="0" anchor="ctr"/>
                </a:tc>
                <a:tc>
                  <a:txBody>
                    <a:bodyPr/>
                    <a:lstStyle/>
                    <a:p>
                      <a:pPr>
                        <a:lnSpc>
                          <a:spcPct val="107000"/>
                        </a:lnSpc>
                      </a:pPr>
                      <a:endParaRPr lang="en-US" sz="1100" dirty="0">
                        <a:effectLst/>
                        <a:latin typeface="Calibri" panose="020F0502020204030204" pitchFamily="34" charset="0"/>
                        <a:cs typeface="Times New Roman" panose="02020603050405020304" pitchFamily="18" charset="0"/>
                      </a:endParaRPr>
                    </a:p>
                  </a:txBody>
                  <a:tcPr marL="64288" marR="64288" marT="0" marB="0" anchor="b"/>
                </a:tc>
                <a:extLst>
                  <a:ext uri="{0D108BD9-81ED-4DB2-BD59-A6C34878D82A}">
                    <a16:rowId xmlns:a16="http://schemas.microsoft.com/office/drawing/2014/main" val="33205560"/>
                  </a:ext>
                </a:extLst>
              </a:tr>
              <a:tr h="379977">
                <a:tc>
                  <a:txBody>
                    <a:bodyPr/>
                    <a:lstStyle/>
                    <a:p>
                      <a:pPr marL="0" marR="0" algn="ctr">
                        <a:lnSpc>
                          <a:spcPct val="107000"/>
                        </a:lnSpc>
                        <a:spcBef>
                          <a:spcPts val="0"/>
                        </a:spcBef>
                        <a:spcAft>
                          <a:spcPts val="0"/>
                        </a:spcAft>
                      </a:pPr>
                      <a:r>
                        <a:rPr lang="en-US" sz="1100">
                          <a:effectLst/>
                        </a:rPr>
                        <a:t>Board Protections</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ctr">
                        <a:lnSpc>
                          <a:spcPct val="107000"/>
                        </a:lnSpc>
                        <a:spcBef>
                          <a:spcPts val="0"/>
                        </a:spcBef>
                        <a:spcAft>
                          <a:spcPts val="0"/>
                        </a:spcAft>
                      </a:pPr>
                      <a:r>
                        <a:rPr lang="en-US" sz="1100">
                          <a:effectLst/>
                        </a:rPr>
                        <a:t>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$50.00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$50.00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algn="r"/>
                      <a:r>
                        <a:rPr lang="en-US" sz="1100" dirty="0"/>
                        <a:t>$37.81</a:t>
                      </a:r>
                    </a:p>
                  </a:txBody>
                  <a:tcPr marL="64288" marR="64288" marT="0" marB="0" anchor="ctr"/>
                </a:tc>
                <a:tc>
                  <a:txBody>
                    <a:bodyPr/>
                    <a:lstStyle/>
                    <a:p>
                      <a:pPr marL="0" marR="0" algn="l">
                        <a:lnSpc>
                          <a:spcPct val="107000"/>
                        </a:lnSpc>
                        <a:spcBef>
                          <a:spcPts val="0"/>
                        </a:spcBef>
                        <a:spcAft>
                          <a:spcPts val="0"/>
                        </a:spcAft>
                      </a:pPr>
                      <a:r>
                        <a:rPr lang="en-US" sz="1100" dirty="0">
                          <a:effectLst/>
                        </a:rPr>
                        <a:t>Used throughout board.</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b"/>
                </a:tc>
                <a:extLst>
                  <a:ext uri="{0D108BD9-81ED-4DB2-BD59-A6C34878D82A}">
                    <a16:rowId xmlns:a16="http://schemas.microsoft.com/office/drawing/2014/main" val="2974300777"/>
                  </a:ext>
                </a:extLst>
              </a:tr>
              <a:tr h="187970">
                <a:tc>
                  <a:txBody>
                    <a:bodyPr/>
                    <a:lstStyle/>
                    <a:p>
                      <a:pPr marL="0" marR="0" algn="ctr">
                        <a:lnSpc>
                          <a:spcPct val="107000"/>
                        </a:lnSpc>
                        <a:spcBef>
                          <a:spcPts val="0"/>
                        </a:spcBef>
                        <a:spcAft>
                          <a:spcPts val="0"/>
                        </a:spcAft>
                      </a:pPr>
                      <a:r>
                        <a:rPr lang="en-US" sz="1100">
                          <a:effectLst/>
                        </a:rPr>
                        <a:t>Output Contacts</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ctr">
                        <a:lnSpc>
                          <a:spcPct val="107000"/>
                        </a:lnSpc>
                        <a:spcBef>
                          <a:spcPts val="0"/>
                        </a:spcBef>
                        <a:spcAft>
                          <a:spcPts val="0"/>
                        </a:spcAft>
                      </a:pPr>
                      <a:r>
                        <a:rPr lang="en-US" sz="1100">
                          <a:effectLst/>
                        </a:rPr>
                        <a:t>3</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$20.00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$60.00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algn="r"/>
                      <a:r>
                        <a:rPr lang="en-US" sz="1100" dirty="0"/>
                        <a:t>$9.50</a:t>
                      </a:r>
                    </a:p>
                  </a:txBody>
                  <a:tcPr marL="64288" marR="64288" marT="0" marB="0" anchor="ctr"/>
                </a:tc>
                <a:tc>
                  <a:txBody>
                    <a:bodyPr/>
                    <a:lstStyle/>
                    <a:p>
                      <a:pPr>
                        <a:lnSpc>
                          <a:spcPct val="107000"/>
                        </a:lnSpc>
                      </a:pPr>
                      <a:endParaRPr lang="en-US" sz="1100" dirty="0">
                        <a:effectLst/>
                        <a:latin typeface="Calibri" panose="020F0502020204030204" pitchFamily="34" charset="0"/>
                        <a:cs typeface="Times New Roman" panose="02020603050405020304" pitchFamily="18" charset="0"/>
                      </a:endParaRPr>
                    </a:p>
                  </a:txBody>
                  <a:tcPr marL="64288" marR="64288" marT="0" marB="0" anchor="b"/>
                </a:tc>
                <a:extLst>
                  <a:ext uri="{0D108BD9-81ED-4DB2-BD59-A6C34878D82A}">
                    <a16:rowId xmlns:a16="http://schemas.microsoft.com/office/drawing/2014/main" val="1704838967"/>
                  </a:ext>
                </a:extLst>
              </a:tr>
              <a:tr h="187970">
                <a:tc>
                  <a:txBody>
                    <a:bodyPr/>
                    <a:lstStyle/>
                    <a:p>
                      <a:pPr marL="0" marR="0" algn="ctr">
                        <a:lnSpc>
                          <a:spcPct val="107000"/>
                        </a:lnSpc>
                        <a:spcBef>
                          <a:spcPts val="0"/>
                        </a:spcBef>
                        <a:spcAft>
                          <a:spcPts val="0"/>
                        </a:spcAft>
                      </a:pPr>
                      <a:r>
                        <a:rPr lang="en-US" sz="1100">
                          <a:effectLst/>
                        </a:rPr>
                        <a:t>EMI Shields</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ctr">
                        <a:lnSpc>
                          <a:spcPct val="107000"/>
                        </a:lnSpc>
                        <a:spcBef>
                          <a:spcPts val="0"/>
                        </a:spcBef>
                        <a:spcAft>
                          <a:spcPts val="0"/>
                        </a:spcAft>
                      </a:pPr>
                      <a:r>
                        <a:rPr lang="en-US" sz="1100">
                          <a:effectLst/>
                        </a:rPr>
                        <a:t>10</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$0.25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$2.50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algn="r"/>
                      <a:r>
                        <a:rPr lang="en-US" sz="1100" dirty="0"/>
                        <a:t>None</a:t>
                      </a:r>
                    </a:p>
                  </a:txBody>
                  <a:tcPr marL="64288" marR="64288" marT="0" marB="0" anchor="ctr"/>
                </a:tc>
                <a:tc>
                  <a:txBody>
                    <a:bodyPr/>
                    <a:lstStyle/>
                    <a:p>
                      <a:pPr>
                        <a:lnSpc>
                          <a:spcPct val="107000"/>
                        </a:lnSpc>
                      </a:pPr>
                      <a:endParaRPr lang="en-US" sz="1100" dirty="0">
                        <a:effectLst/>
                        <a:latin typeface="Calibri" panose="020F0502020204030204" pitchFamily="34" charset="0"/>
                        <a:cs typeface="Times New Roman" panose="02020603050405020304" pitchFamily="18" charset="0"/>
                      </a:endParaRPr>
                    </a:p>
                  </a:txBody>
                  <a:tcPr marL="64288" marR="64288" marT="0" marB="0" anchor="b"/>
                </a:tc>
                <a:extLst>
                  <a:ext uri="{0D108BD9-81ED-4DB2-BD59-A6C34878D82A}">
                    <a16:rowId xmlns:a16="http://schemas.microsoft.com/office/drawing/2014/main" val="145118279"/>
                  </a:ext>
                </a:extLst>
              </a:tr>
              <a:tr h="187970">
                <a:tc>
                  <a:txBody>
                    <a:bodyPr/>
                    <a:lstStyle/>
                    <a:p>
                      <a:pPr marL="0" marR="0" algn="ctr">
                        <a:lnSpc>
                          <a:spcPct val="107000"/>
                        </a:lnSpc>
                        <a:spcBef>
                          <a:spcPts val="0"/>
                        </a:spcBef>
                        <a:spcAft>
                          <a:spcPts val="0"/>
                        </a:spcAft>
                      </a:pPr>
                      <a:r>
                        <a:rPr lang="en-US" sz="1100">
                          <a:effectLst/>
                        </a:rPr>
                        <a:t>Soldering Wire</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ctr">
                        <a:lnSpc>
                          <a:spcPct val="107000"/>
                        </a:lnSpc>
                        <a:spcBef>
                          <a:spcPts val="0"/>
                        </a:spcBef>
                        <a:spcAft>
                          <a:spcPts val="0"/>
                        </a:spcAft>
                      </a:pPr>
                      <a:r>
                        <a:rPr lang="en-US" sz="1100">
                          <a:effectLst/>
                        </a:rPr>
                        <a:t>2</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$3.50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$7.00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algn="r"/>
                      <a:r>
                        <a:rPr lang="en-US" sz="1100" dirty="0"/>
                        <a:t>$47.68</a:t>
                      </a:r>
                    </a:p>
                  </a:txBody>
                  <a:tcPr marL="64288" marR="64288" marT="0" marB="0" anchor="ctr"/>
                </a:tc>
                <a:tc>
                  <a:txBody>
                    <a:bodyPr/>
                    <a:lstStyle/>
                    <a:p>
                      <a:pPr>
                        <a:lnSpc>
                          <a:spcPct val="107000"/>
                        </a:lnSpc>
                      </a:pPr>
                      <a:endParaRPr lang="en-US" sz="1100" dirty="0">
                        <a:effectLst/>
                        <a:latin typeface="Calibri" panose="020F0502020204030204" pitchFamily="34" charset="0"/>
                        <a:cs typeface="Times New Roman" panose="02020603050405020304" pitchFamily="18" charset="0"/>
                      </a:endParaRPr>
                    </a:p>
                  </a:txBody>
                  <a:tcPr marL="64288" marR="64288" marT="0" marB="0" anchor="b"/>
                </a:tc>
                <a:extLst>
                  <a:ext uri="{0D108BD9-81ED-4DB2-BD59-A6C34878D82A}">
                    <a16:rowId xmlns:a16="http://schemas.microsoft.com/office/drawing/2014/main" val="3227424260"/>
                  </a:ext>
                </a:extLst>
              </a:tr>
              <a:tr h="187970">
                <a:tc>
                  <a:txBody>
                    <a:bodyPr/>
                    <a:lstStyle/>
                    <a:p>
                      <a:pPr marL="0" marR="0" algn="ctr">
                        <a:lnSpc>
                          <a:spcPct val="107000"/>
                        </a:lnSpc>
                        <a:spcBef>
                          <a:spcPts val="0"/>
                        </a:spcBef>
                        <a:spcAft>
                          <a:spcPts val="0"/>
                        </a:spcAft>
                      </a:pPr>
                      <a:r>
                        <a:rPr lang="en-US" sz="1100">
                          <a:effectLst/>
                        </a:rPr>
                        <a:t>Sense Inputs</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ctr">
                        <a:lnSpc>
                          <a:spcPct val="107000"/>
                        </a:lnSpc>
                        <a:spcBef>
                          <a:spcPts val="0"/>
                        </a:spcBef>
                        <a:spcAft>
                          <a:spcPts val="0"/>
                        </a:spcAft>
                      </a:pPr>
                      <a:r>
                        <a:rPr lang="en-US" sz="1100">
                          <a:effectLst/>
                        </a:rPr>
                        <a:t>5</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$1.00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$5.00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algn="r"/>
                      <a:r>
                        <a:rPr lang="en-US" sz="1100" dirty="0"/>
                        <a:t>$23.78</a:t>
                      </a:r>
                    </a:p>
                  </a:txBody>
                  <a:tcPr marL="64288" marR="64288" marT="0" marB="0" anchor="ctr"/>
                </a:tc>
                <a:tc>
                  <a:txBody>
                    <a:bodyPr/>
                    <a:lstStyle/>
                    <a:p>
                      <a:pPr>
                        <a:lnSpc>
                          <a:spcPct val="107000"/>
                        </a:lnSpc>
                      </a:pPr>
                      <a:endParaRPr lang="en-US" sz="1100" dirty="0">
                        <a:effectLst/>
                        <a:latin typeface="Calibri" panose="020F0502020204030204" pitchFamily="34" charset="0"/>
                        <a:cs typeface="Times New Roman" panose="02020603050405020304" pitchFamily="18" charset="0"/>
                      </a:endParaRPr>
                    </a:p>
                  </a:txBody>
                  <a:tcPr marL="64288" marR="64288" marT="0" marB="0" anchor="b"/>
                </a:tc>
                <a:extLst>
                  <a:ext uri="{0D108BD9-81ED-4DB2-BD59-A6C34878D82A}">
                    <a16:rowId xmlns:a16="http://schemas.microsoft.com/office/drawing/2014/main" val="2949673554"/>
                  </a:ext>
                </a:extLst>
              </a:tr>
              <a:tr h="576649">
                <a:tc>
                  <a:txBody>
                    <a:bodyPr/>
                    <a:lstStyle/>
                    <a:p>
                      <a:pPr marL="0" marR="0" algn="ctr">
                        <a:lnSpc>
                          <a:spcPct val="107000"/>
                        </a:lnSpc>
                        <a:spcBef>
                          <a:spcPts val="0"/>
                        </a:spcBef>
                        <a:spcAft>
                          <a:spcPts val="0"/>
                        </a:spcAft>
                      </a:pPr>
                      <a:r>
                        <a:rPr lang="en-US" sz="1100" dirty="0">
                          <a:effectLst/>
                        </a:rPr>
                        <a:t>Misc. Components</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ctr">
                        <a:lnSpc>
                          <a:spcPct val="107000"/>
                        </a:lnSpc>
                        <a:spcBef>
                          <a:spcPts val="0"/>
                        </a:spcBef>
                        <a:spcAft>
                          <a:spcPts val="0"/>
                        </a:spcAft>
                      </a:pPr>
                      <a:r>
                        <a:rPr lang="en-US" sz="1100" dirty="0">
                          <a:effectLst/>
                        </a:rPr>
                        <a:t>N/A</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dirty="0">
                          <a:effectLst/>
                        </a:rPr>
                        <a:t>$20.00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$20.00</a:t>
                      </a:r>
                    </a:p>
                  </a:txBody>
                  <a:tcPr marL="64288" marR="64288" marT="0" marB="0" anchor="ctr"/>
                </a:tc>
                <a:tc>
                  <a:txBody>
                    <a:bodyPr/>
                    <a:lstStyle/>
                    <a:p>
                      <a:pPr algn="r"/>
                      <a:r>
                        <a:rPr lang="en-US" sz="1100" dirty="0"/>
                        <a:t>$301.31</a:t>
                      </a:r>
                    </a:p>
                  </a:txBody>
                  <a:tcPr marL="64288" marR="64288" marT="0" marB="0" anchor="ctr"/>
                </a:tc>
                <a:tc>
                  <a:txBody>
                    <a:bodyPr/>
                    <a:lstStyle/>
                    <a:p>
                      <a:pPr marL="0" marR="0" algn="l">
                        <a:lnSpc>
                          <a:spcPct val="107000"/>
                        </a:lnSpc>
                        <a:spcBef>
                          <a:spcPts val="0"/>
                        </a:spcBef>
                        <a:spcAft>
                          <a:spcPts val="0"/>
                        </a:spcAft>
                      </a:pPr>
                      <a:r>
                        <a:rPr lang="en-US" sz="1100" dirty="0">
                          <a:effectLst/>
                        </a:rPr>
                        <a:t>Resistors, capacitors, diodes, etc.</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b"/>
                </a:tc>
                <a:extLst>
                  <a:ext uri="{0D108BD9-81ED-4DB2-BD59-A6C34878D82A}">
                    <a16:rowId xmlns:a16="http://schemas.microsoft.com/office/drawing/2014/main" val="1896069827"/>
                  </a:ext>
                </a:extLst>
              </a:tr>
              <a:tr h="300751">
                <a:tc>
                  <a:txBody>
                    <a:bodyPr/>
                    <a:lstStyle/>
                    <a:p>
                      <a:pPr marL="0" marR="0" algn="ctr">
                        <a:lnSpc>
                          <a:spcPct val="107000"/>
                        </a:lnSpc>
                        <a:spcBef>
                          <a:spcPts val="0"/>
                        </a:spcBef>
                        <a:spcAft>
                          <a:spcPts val="0"/>
                        </a:spcAft>
                      </a:pPr>
                      <a:r>
                        <a:rPr lang="en-US" sz="1100">
                          <a:effectLst/>
                        </a:rPr>
                        <a:t>ADC/DSP</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ctr">
                        <a:lnSpc>
                          <a:spcPct val="107000"/>
                        </a:lnSpc>
                        <a:spcBef>
                          <a:spcPts val="0"/>
                        </a:spcBef>
                        <a:spcAft>
                          <a:spcPts val="0"/>
                        </a:spcAft>
                      </a:pPr>
                      <a:r>
                        <a:rPr lang="en-US" sz="1100">
                          <a:effectLst/>
                        </a:rPr>
                        <a:t>2</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$30.00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a:effectLst/>
                        </a:rPr>
                        <a:t> $60.00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algn="r"/>
                      <a:r>
                        <a:rPr lang="en-US" dirty="0"/>
                        <a:t>FREE</a:t>
                      </a:r>
                    </a:p>
                  </a:txBody>
                  <a:tcPr marL="64288" marR="64288" marT="0" marB="0" anchor="b"/>
                </a:tc>
                <a:tc>
                  <a:txBody>
                    <a:bodyPr/>
                    <a:lstStyle/>
                    <a:p>
                      <a:pPr>
                        <a:lnSpc>
                          <a:spcPct val="107000"/>
                        </a:lnSpc>
                      </a:pPr>
                      <a:endParaRPr lang="en-US" sz="1100" dirty="0">
                        <a:effectLst/>
                        <a:latin typeface="Calibri" panose="020F0502020204030204" pitchFamily="34" charset="0"/>
                        <a:cs typeface="Times New Roman" panose="02020603050405020304" pitchFamily="18" charset="0"/>
                      </a:endParaRPr>
                    </a:p>
                  </a:txBody>
                  <a:tcPr marL="64288" marR="64288" marT="0" marB="0" anchor="b"/>
                </a:tc>
                <a:extLst>
                  <a:ext uri="{0D108BD9-81ED-4DB2-BD59-A6C34878D82A}">
                    <a16:rowId xmlns:a16="http://schemas.microsoft.com/office/drawing/2014/main" val="827681073"/>
                  </a:ext>
                </a:extLst>
              </a:tr>
              <a:tr h="332609">
                <a:tc>
                  <a:txBody>
                    <a:bodyPr/>
                    <a:lstStyle/>
                    <a:p>
                      <a:pPr marL="0" marR="0" algn="ctr">
                        <a:lnSpc>
                          <a:spcPct val="107000"/>
                        </a:lnSpc>
                        <a:spcBef>
                          <a:spcPts val="0"/>
                        </a:spcBef>
                        <a:spcAft>
                          <a:spcPts val="0"/>
                        </a:spcAft>
                      </a:pPr>
                      <a:r>
                        <a:rPr lang="en-US" sz="1100">
                          <a:effectLst/>
                        </a:rPr>
                        <a:t>Total expected cost</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ctr">
                        <a:lnSpc>
                          <a:spcPct val="107000"/>
                        </a:lnSpc>
                        <a:spcBef>
                          <a:spcPts val="0"/>
                        </a:spcBef>
                        <a:spcAft>
                          <a:spcPts val="0"/>
                        </a:spcAft>
                      </a:pPr>
                      <a:r>
                        <a:rPr lang="en-US" sz="1100">
                          <a:effectLst/>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dirty="0">
                          <a:effectLst/>
                        </a:rPr>
                        <a:t> $1049.50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r">
                        <a:lnSpc>
                          <a:spcPct val="107000"/>
                        </a:lnSpc>
                        <a:spcBef>
                          <a:spcPts val="0"/>
                        </a:spcBef>
                        <a:spcAft>
                          <a:spcPts val="0"/>
                        </a:spcAft>
                      </a:pPr>
                      <a:r>
                        <a:rPr lang="en-US" sz="1100" dirty="0">
                          <a:effectLst/>
                        </a:rPr>
                        <a:t> $1760.80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ctr"/>
                </a:tc>
                <a:tc>
                  <a:txBody>
                    <a:bodyPr/>
                    <a:lstStyle/>
                    <a:p>
                      <a:pPr marL="0" marR="0" algn="l">
                        <a:lnSpc>
                          <a:spcPct val="107000"/>
                        </a:lnSpc>
                        <a:spcBef>
                          <a:spcPts val="0"/>
                        </a:spcBef>
                        <a:spcAft>
                          <a:spcPts val="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288" marR="64288" marT="0" marB="0" anchor="b"/>
                </a:tc>
                <a:extLst>
                  <a:ext uri="{0D108BD9-81ED-4DB2-BD59-A6C34878D82A}">
                    <a16:rowId xmlns:a16="http://schemas.microsoft.com/office/drawing/2014/main" val="1253422052"/>
                  </a:ext>
                </a:extLst>
              </a:tr>
            </a:tbl>
          </a:graphicData>
        </a:graphic>
      </p:graphicFrame>
      <p:sp>
        <p:nvSpPr>
          <p:cNvPr id="5" name="Rectangle 4">
            <a:extLst>
              <a:ext uri="{FF2B5EF4-FFF2-40B4-BE49-F238E27FC236}">
                <a16:creationId xmlns:a16="http://schemas.microsoft.com/office/drawing/2014/main" id="{362B8032-A6A6-49AA-AF9B-0E8D843E72A5}"/>
              </a:ext>
            </a:extLst>
          </p:cNvPr>
          <p:cNvSpPr/>
          <p:nvPr/>
        </p:nvSpPr>
        <p:spPr>
          <a:xfrm>
            <a:off x="5460168" y="6505125"/>
            <a:ext cx="1129285" cy="347052"/>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0AD71A78-8F04-44ED-A353-B517B00F47EE}"/>
              </a:ext>
            </a:extLst>
          </p:cNvPr>
          <p:cNvSpPr/>
          <p:nvPr/>
        </p:nvSpPr>
        <p:spPr>
          <a:xfrm>
            <a:off x="6752013" y="6502400"/>
            <a:ext cx="1129285" cy="35993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45933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510241" y="2327965"/>
            <a:ext cx="7414559" cy="3674802"/>
          </a:xfrm>
        </p:spPr>
        <p:txBody>
          <a:bodyPr>
            <a:normAutofit/>
          </a:bodyPr>
          <a:lstStyle/>
          <a:p>
            <a:r>
              <a:rPr lang="en-US" dirty="0"/>
              <a:t>Dr. Chung Yong Chan</a:t>
            </a:r>
          </a:p>
          <a:p>
            <a:r>
              <a:rPr lang="en-US" dirty="0"/>
              <a:t>Rack Solutions</a:t>
            </a:r>
          </a:p>
          <a:p>
            <a:r>
              <a:rPr lang="en-US" dirty="0"/>
              <a:t>Duke Energy</a:t>
            </a:r>
          </a:p>
          <a:p>
            <a:r>
              <a:rPr lang="en-US" dirty="0"/>
              <a:t>Dr. Samuel Richie</a:t>
            </a:r>
          </a:p>
          <a:p>
            <a:r>
              <a:rPr lang="en-US" dirty="0"/>
              <a:t>Dr. Aleksandar </a:t>
            </a:r>
            <a:r>
              <a:rPr lang="en-US" dirty="0" err="1"/>
              <a:t>Dimitrovski</a:t>
            </a:r>
            <a:endParaRPr lang="en-US" dirty="0"/>
          </a:p>
          <a:p>
            <a:r>
              <a:rPr lang="en-US" dirty="0"/>
              <a:t>Quality Manufacturing Services</a:t>
            </a:r>
          </a:p>
          <a:p>
            <a:r>
              <a:rPr lang="en-US" dirty="0"/>
              <a:t>Dr. Michael </a:t>
            </a:r>
            <a:r>
              <a:rPr lang="en-US" dirty="0" err="1"/>
              <a:t>McAlpin</a:t>
            </a:r>
            <a:endParaRPr lang="en-US" dirty="0"/>
          </a:p>
        </p:txBody>
      </p:sp>
    </p:spTree>
    <p:extLst>
      <p:ext uri="{BB962C8B-B14F-4D97-AF65-F5344CB8AC3E}">
        <p14:creationId xmlns:p14="http://schemas.microsoft.com/office/powerpoint/2010/main" val="3306755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EB002-CE8C-4EAC-BBA3-5ED4500B3D9F}"/>
              </a:ext>
            </a:extLst>
          </p:cNvPr>
          <p:cNvSpPr>
            <a:spLocks noGrp="1"/>
          </p:cNvSpPr>
          <p:nvPr>
            <p:ph type="title"/>
          </p:nvPr>
        </p:nvSpPr>
        <p:spPr/>
        <p:txBody>
          <a:bodyPr/>
          <a:lstStyle/>
          <a:p>
            <a:r>
              <a:rPr lang="en-US" dirty="0"/>
              <a:t>Questions? Comments?</a:t>
            </a:r>
          </a:p>
        </p:txBody>
      </p:sp>
      <p:pic>
        <p:nvPicPr>
          <p:cNvPr id="4" name="Picture 3">
            <a:extLst>
              <a:ext uri="{FF2B5EF4-FFF2-40B4-BE49-F238E27FC236}">
                <a16:creationId xmlns:a16="http://schemas.microsoft.com/office/drawing/2014/main" id="{C90EC5DF-8CBD-4E29-BA12-07170C64EE0E}"/>
              </a:ext>
            </a:extLst>
          </p:cNvPr>
          <p:cNvPicPr/>
          <p:nvPr/>
        </p:nvPicPr>
        <p:blipFill rotWithShape="1">
          <a:blip r:embed="rId2" cstate="print">
            <a:extLst>
              <a:ext uri="{28A0092B-C50C-407E-A947-70E740481C1C}">
                <a14:useLocalDpi xmlns:a14="http://schemas.microsoft.com/office/drawing/2010/main" val="0"/>
              </a:ext>
            </a:extLst>
          </a:blip>
          <a:srcRect t="21441" b="19686"/>
          <a:stretch/>
        </p:blipFill>
        <p:spPr bwMode="auto">
          <a:xfrm>
            <a:off x="798216" y="2627507"/>
            <a:ext cx="7547569" cy="3049514"/>
          </a:xfrm>
          <a:prstGeom prst="rect">
            <a:avLst/>
          </a:prstGeom>
          <a:noFill/>
          <a:ln w="76200">
            <a:solidFill>
              <a:schemeClr val="bg1">
                <a:lumMod val="65000"/>
                <a:lumOff val="3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79441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D7908-4061-44B6-8C88-696C435ECE4A}"/>
              </a:ext>
            </a:extLst>
          </p:cNvPr>
          <p:cNvSpPr>
            <a:spLocks noGrp="1"/>
          </p:cNvSpPr>
          <p:nvPr>
            <p:ph type="title"/>
          </p:nvPr>
        </p:nvSpPr>
        <p:spPr/>
        <p:txBody>
          <a:bodyPr>
            <a:normAutofit/>
          </a:bodyPr>
          <a:lstStyle/>
          <a:p>
            <a:r>
              <a:rPr lang="en-US" sz="3300" dirty="0"/>
              <a:t>Why PHATCAT?</a:t>
            </a:r>
          </a:p>
        </p:txBody>
      </p:sp>
      <p:sp>
        <p:nvSpPr>
          <p:cNvPr id="5" name="TextBox 4">
            <a:extLst>
              <a:ext uri="{FF2B5EF4-FFF2-40B4-BE49-F238E27FC236}">
                <a16:creationId xmlns:a16="http://schemas.microsoft.com/office/drawing/2014/main" id="{F8F60AB3-6A6E-43C9-BD9B-F61A5C3F7BDE}"/>
              </a:ext>
            </a:extLst>
          </p:cNvPr>
          <p:cNvSpPr txBox="1"/>
          <p:nvPr/>
        </p:nvSpPr>
        <p:spPr>
          <a:xfrm>
            <a:off x="412880" y="2605704"/>
            <a:ext cx="4555671" cy="2239074"/>
          </a:xfrm>
          <a:prstGeom prst="rect">
            <a:avLst/>
          </a:prstGeom>
          <a:noFill/>
        </p:spPr>
        <p:txBody>
          <a:bodyPr wrap="square" rtlCol="0">
            <a:spAutoFit/>
          </a:bodyPr>
          <a:lstStyle/>
          <a:p>
            <a:pPr marL="214313" indent="-214313">
              <a:buFont typeface="Arial" panose="020B0604020202020204" pitchFamily="34" charset="0"/>
              <a:buChar char="•"/>
            </a:pPr>
            <a:r>
              <a:rPr lang="en-US" sz="2100" dirty="0"/>
              <a:t>Some authors in this field</a:t>
            </a:r>
          </a:p>
          <a:p>
            <a:pPr marL="214313" indent="-214313">
              <a:buFont typeface="Arial" panose="020B0604020202020204" pitchFamily="34" charset="0"/>
              <a:buChar char="•"/>
            </a:pPr>
            <a:endParaRPr lang="en-US" sz="2100" dirty="0"/>
          </a:p>
          <a:p>
            <a:pPr marL="214313" indent="-214313">
              <a:buFont typeface="Arial" panose="020B0604020202020204" pitchFamily="34" charset="0"/>
              <a:buChar char="•"/>
            </a:pPr>
            <a:r>
              <a:rPr lang="en-US" sz="2100" dirty="0"/>
              <a:t>A variety of disciplines involved</a:t>
            </a:r>
          </a:p>
          <a:p>
            <a:pPr marL="214313" indent="-214313">
              <a:buFont typeface="Arial" panose="020B0604020202020204" pitchFamily="34" charset="0"/>
              <a:buChar char="•"/>
            </a:pPr>
            <a:endParaRPr lang="en-US" sz="2100" dirty="0"/>
          </a:p>
          <a:p>
            <a:pPr marL="214313" indent="-214313">
              <a:buFont typeface="Arial" panose="020B0604020202020204" pitchFamily="34" charset="0"/>
              <a:buChar char="•"/>
            </a:pPr>
            <a:r>
              <a:rPr lang="en-US" sz="2100" dirty="0"/>
              <a:t>Great need for education in this field</a:t>
            </a:r>
          </a:p>
          <a:p>
            <a:endParaRPr lang="en-US" sz="1350" dirty="0"/>
          </a:p>
        </p:txBody>
      </p:sp>
      <p:pic>
        <p:nvPicPr>
          <p:cNvPr id="9" name="Picture 8" descr="487 front visual motion">
            <a:extLst>
              <a:ext uri="{FF2B5EF4-FFF2-40B4-BE49-F238E27FC236}">
                <a16:creationId xmlns:a16="http://schemas.microsoft.com/office/drawing/2014/main" id="{3CD61490-7885-44FC-850E-C0A85322713E}"/>
              </a:ext>
            </a:extLst>
          </p:cNvPr>
          <p:cNvPicPr/>
          <p:nvPr/>
        </p:nvPicPr>
        <p:blipFill rotWithShape="1">
          <a:blip r:embed="rId2" cstate="print">
            <a:extLst>
              <a:ext uri="{28A0092B-C50C-407E-A947-70E740481C1C}">
                <a14:useLocalDpi xmlns:a14="http://schemas.microsoft.com/office/drawing/2010/main" val="0"/>
              </a:ext>
            </a:extLst>
          </a:blip>
          <a:srcRect l="11378" t="3870" r="11560" b="6881"/>
          <a:stretch/>
        </p:blipFill>
        <p:spPr bwMode="auto">
          <a:xfrm>
            <a:off x="4968550" y="2605704"/>
            <a:ext cx="3675185" cy="24148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91348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2189C-1539-4C14-A53E-B448E99C08F5}"/>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8614A3AC-90C3-4A7A-A529-22D90C7F54BD}"/>
              </a:ext>
            </a:extLst>
          </p:cNvPr>
          <p:cNvSpPr>
            <a:spLocks noGrp="1"/>
          </p:cNvSpPr>
          <p:nvPr>
            <p:ph idx="1"/>
          </p:nvPr>
        </p:nvSpPr>
        <p:spPr>
          <a:xfrm>
            <a:off x="510241" y="2609905"/>
            <a:ext cx="5466017" cy="3054944"/>
          </a:xfrm>
        </p:spPr>
        <p:txBody>
          <a:bodyPr>
            <a:normAutofit fontScale="92500" lnSpcReduction="10000"/>
          </a:bodyPr>
          <a:lstStyle/>
          <a:p>
            <a:r>
              <a:rPr lang="en-US" sz="2400" u="sng" dirty="0"/>
              <a:t>Primary Goal:</a:t>
            </a:r>
            <a:r>
              <a:rPr lang="en-US" sz="2400" dirty="0"/>
              <a:t> Detect Faults in the Grid</a:t>
            </a:r>
          </a:p>
          <a:p>
            <a:endParaRPr lang="en-US" sz="2400" dirty="0"/>
          </a:p>
          <a:p>
            <a:r>
              <a:rPr lang="en-US" sz="2400" dirty="0"/>
              <a:t>Differentiate between different kinds, take appropriate action</a:t>
            </a:r>
          </a:p>
          <a:p>
            <a:endParaRPr lang="en-US" sz="2400" dirty="0"/>
          </a:p>
          <a:p>
            <a:r>
              <a:rPr lang="en-US" sz="2400" dirty="0"/>
              <a:t>Support user Customization</a:t>
            </a:r>
          </a:p>
          <a:p>
            <a:endParaRPr lang="en-US" sz="2400" dirty="0"/>
          </a:p>
          <a:p>
            <a:r>
              <a:rPr lang="en-US" sz="2400" dirty="0"/>
              <a:t>Provide user information</a:t>
            </a:r>
          </a:p>
          <a:p>
            <a:pPr marL="0" indent="0">
              <a:buNone/>
            </a:pPr>
            <a:endParaRPr lang="en-US" dirty="0"/>
          </a:p>
        </p:txBody>
      </p:sp>
    </p:spTree>
    <p:extLst>
      <p:ext uri="{BB962C8B-B14F-4D97-AF65-F5344CB8AC3E}">
        <p14:creationId xmlns:p14="http://schemas.microsoft.com/office/powerpoint/2010/main" val="464778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11561-512E-433F-8C2A-FC72DE35561C}"/>
              </a:ext>
            </a:extLst>
          </p:cNvPr>
          <p:cNvSpPr>
            <a:spLocks noGrp="1"/>
          </p:cNvSpPr>
          <p:nvPr>
            <p:ph type="title"/>
          </p:nvPr>
        </p:nvSpPr>
        <p:spPr/>
        <p:txBody>
          <a:bodyPr/>
          <a:lstStyle/>
          <a:p>
            <a:r>
              <a:rPr lang="en-US" dirty="0"/>
              <a:t>Key Specifications</a:t>
            </a:r>
          </a:p>
        </p:txBody>
      </p:sp>
      <p:graphicFrame>
        <p:nvGraphicFramePr>
          <p:cNvPr id="4" name="Content Placeholder 3">
            <a:extLst>
              <a:ext uri="{FF2B5EF4-FFF2-40B4-BE49-F238E27FC236}">
                <a16:creationId xmlns:a16="http://schemas.microsoft.com/office/drawing/2014/main" id="{BFC70713-A3A8-4A18-9BFB-7F544EE49335}"/>
              </a:ext>
            </a:extLst>
          </p:cNvPr>
          <p:cNvGraphicFramePr>
            <a:graphicFrameLocks noGrp="1"/>
          </p:cNvGraphicFramePr>
          <p:nvPr>
            <p:ph idx="1"/>
            <p:extLst>
              <p:ext uri="{D42A27DB-BD31-4B8C-83A1-F6EECF244321}">
                <p14:modId xmlns:p14="http://schemas.microsoft.com/office/powerpoint/2010/main" val="4052946500"/>
              </p:ext>
            </p:extLst>
          </p:nvPr>
        </p:nvGraphicFramePr>
        <p:xfrm>
          <a:off x="346364" y="2230582"/>
          <a:ext cx="8382000" cy="4281054"/>
        </p:xfrm>
        <a:graphic>
          <a:graphicData uri="http://schemas.openxmlformats.org/drawingml/2006/table">
            <a:tbl>
              <a:tblPr firstRow="1" bandRow="1">
                <a:tableStyleId>{073A0DAA-6AF3-43AB-8588-CEC1D06C72B9}</a:tableStyleId>
              </a:tblPr>
              <a:tblGrid>
                <a:gridCol w="4191000">
                  <a:extLst>
                    <a:ext uri="{9D8B030D-6E8A-4147-A177-3AD203B41FA5}">
                      <a16:colId xmlns:a16="http://schemas.microsoft.com/office/drawing/2014/main" val="1354203941"/>
                    </a:ext>
                  </a:extLst>
                </a:gridCol>
                <a:gridCol w="4191000">
                  <a:extLst>
                    <a:ext uri="{9D8B030D-6E8A-4147-A177-3AD203B41FA5}">
                      <a16:colId xmlns:a16="http://schemas.microsoft.com/office/drawing/2014/main" val="1569982879"/>
                    </a:ext>
                  </a:extLst>
                </a:gridCol>
              </a:tblGrid>
              <a:tr h="558066">
                <a:tc>
                  <a:txBody>
                    <a:bodyPr/>
                    <a:lstStyle/>
                    <a:p>
                      <a:pPr algn="ctr"/>
                      <a:r>
                        <a:rPr lang="en-US" sz="1400" dirty="0"/>
                        <a:t>Function/Feature</a:t>
                      </a:r>
                      <a:endParaRPr lang="en-US" sz="1400" b="1" dirty="0">
                        <a:solidFill>
                          <a:schemeClr val="bg1"/>
                        </a:solidFill>
                        <a:latin typeface="+mj-lt"/>
                        <a:cs typeface="Times New Roman" panose="02020603050405020304" pitchFamily="18" charset="0"/>
                      </a:endParaRPr>
                    </a:p>
                  </a:txBody>
                  <a:tcPr marL="68580" marR="68580" marT="34290" marB="34290"/>
                </a:tc>
                <a:tc>
                  <a:txBody>
                    <a:bodyPr/>
                    <a:lstStyle/>
                    <a:p>
                      <a:pPr algn="ctr"/>
                      <a:r>
                        <a:rPr lang="en-US" sz="1400" dirty="0"/>
                        <a:t>Key Specification</a:t>
                      </a:r>
                      <a:endParaRPr lang="en-US" sz="1400" b="1" dirty="0">
                        <a:solidFill>
                          <a:schemeClr val="bg1"/>
                        </a:solidFill>
                        <a:latin typeface="+mj-lt"/>
                        <a:cs typeface="Times New Roman" panose="02020603050405020304" pitchFamily="18" charset="0"/>
                      </a:endParaRPr>
                    </a:p>
                  </a:txBody>
                  <a:tcPr marL="68580" marR="68580" marT="34290" marB="34290"/>
                </a:tc>
                <a:extLst>
                  <a:ext uri="{0D108BD9-81ED-4DB2-BD59-A6C34878D82A}">
                    <a16:rowId xmlns:a16="http://schemas.microsoft.com/office/drawing/2014/main" val="611347015"/>
                  </a:ext>
                </a:extLst>
              </a:tr>
              <a:tr h="558066">
                <a:tc>
                  <a:txBody>
                    <a:bodyPr/>
                    <a:lstStyle/>
                    <a:p>
                      <a:pPr algn="ctr"/>
                      <a:r>
                        <a:rPr lang="en-US" sz="1400" dirty="0"/>
                        <a:t>Collects data to determine phasors</a:t>
                      </a:r>
                      <a:endParaRPr lang="en-US" sz="1400" b="0" dirty="0">
                        <a:solidFill>
                          <a:schemeClr val="bg1"/>
                        </a:solidFill>
                        <a:latin typeface="+mj-lt"/>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5% Accuracy for phasors</a:t>
                      </a:r>
                      <a:endParaRPr lang="en-US" sz="1400" b="0" dirty="0">
                        <a:solidFill>
                          <a:schemeClr val="bg1"/>
                        </a:solidFill>
                        <a:latin typeface="+mj-lt"/>
                        <a:cs typeface="Times New Roman" panose="02020603050405020304" pitchFamily="18" charset="0"/>
                      </a:endParaRPr>
                    </a:p>
                  </a:txBody>
                  <a:tcPr marL="68580" marR="68580" marT="34290" marB="34290"/>
                </a:tc>
                <a:extLst>
                  <a:ext uri="{0D108BD9-81ED-4DB2-BD59-A6C34878D82A}">
                    <a16:rowId xmlns:a16="http://schemas.microsoft.com/office/drawing/2014/main" val="476793547"/>
                  </a:ext>
                </a:extLst>
              </a:tr>
              <a:tr h="558066">
                <a:tc>
                  <a:txBody>
                    <a:bodyPr/>
                    <a:lstStyle/>
                    <a:p>
                      <a:pPr algn="ctr"/>
                      <a:r>
                        <a:rPr lang="en-US" sz="1400" dirty="0"/>
                        <a:t>Operation time</a:t>
                      </a:r>
                      <a:endParaRPr lang="en-US" sz="1400" b="0" dirty="0">
                        <a:solidFill>
                          <a:schemeClr val="bg1"/>
                        </a:solidFill>
                        <a:latin typeface="+mj-lt"/>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 Cycle Trip Time</a:t>
                      </a:r>
                      <a:endParaRPr lang="en-US" sz="1400" b="0" dirty="0">
                        <a:solidFill>
                          <a:schemeClr val="bg1"/>
                        </a:solidFill>
                        <a:latin typeface="+mj-lt"/>
                        <a:cs typeface="Times New Roman" panose="02020603050405020304" pitchFamily="18" charset="0"/>
                      </a:endParaRPr>
                    </a:p>
                  </a:txBody>
                  <a:tcPr marL="68580" marR="68580" marT="34290" marB="34290"/>
                </a:tc>
                <a:extLst>
                  <a:ext uri="{0D108BD9-81ED-4DB2-BD59-A6C34878D82A}">
                    <a16:rowId xmlns:a16="http://schemas.microsoft.com/office/drawing/2014/main" val="471975978"/>
                  </a:ext>
                </a:extLst>
              </a:tr>
              <a:tr h="558066">
                <a:tc>
                  <a:txBody>
                    <a:bodyPr/>
                    <a:lstStyle/>
                    <a:p>
                      <a:pPr algn="ctr"/>
                      <a:r>
                        <a:rPr lang="en-US" sz="1400" dirty="0"/>
                        <a:t>Fundamental frequency tracking</a:t>
                      </a:r>
                      <a:endParaRPr lang="en-US" sz="1400" b="0" dirty="0">
                        <a:solidFill>
                          <a:schemeClr val="bg1"/>
                        </a:solidFill>
                        <a:latin typeface="+mj-lt"/>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Frequency range 45Hz-65Hz</a:t>
                      </a:r>
                      <a:endParaRPr lang="en-US" sz="1400" b="0" dirty="0">
                        <a:solidFill>
                          <a:schemeClr val="bg1"/>
                        </a:solidFill>
                        <a:latin typeface="+mj-lt"/>
                        <a:cs typeface="Times New Roman" panose="02020603050405020304" pitchFamily="18" charset="0"/>
                      </a:endParaRPr>
                    </a:p>
                  </a:txBody>
                  <a:tcPr marL="68580" marR="68580" marT="34290" marB="34290"/>
                </a:tc>
                <a:extLst>
                  <a:ext uri="{0D108BD9-81ED-4DB2-BD59-A6C34878D82A}">
                    <a16:rowId xmlns:a16="http://schemas.microsoft.com/office/drawing/2014/main" val="118454925"/>
                  </a:ext>
                </a:extLst>
              </a:tr>
              <a:tr h="558066">
                <a:tc>
                  <a:txBody>
                    <a:bodyPr/>
                    <a:lstStyle/>
                    <a:p>
                      <a:pPr algn="ctr"/>
                      <a:r>
                        <a:rPr lang="en-US" sz="1400" dirty="0"/>
                        <a:t>Harmonic blocking</a:t>
                      </a:r>
                      <a:endParaRPr lang="en-US" sz="1400" b="0" dirty="0">
                        <a:solidFill>
                          <a:schemeClr val="bg1"/>
                        </a:solidFill>
                        <a:latin typeface="+mj-lt"/>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Measure up to 5</a:t>
                      </a:r>
                      <a:r>
                        <a:rPr lang="en-US" sz="1400" baseline="30000" dirty="0"/>
                        <a:t>th</a:t>
                      </a:r>
                      <a:r>
                        <a:rPr lang="en-US" sz="1400" dirty="0"/>
                        <a:t> harmonic</a:t>
                      </a:r>
                      <a:endParaRPr lang="en-US" sz="1400" b="0" dirty="0">
                        <a:solidFill>
                          <a:schemeClr val="bg1"/>
                        </a:solidFill>
                        <a:latin typeface="+mj-lt"/>
                        <a:cs typeface="Times New Roman" panose="02020603050405020304" pitchFamily="18" charset="0"/>
                      </a:endParaRPr>
                    </a:p>
                  </a:txBody>
                  <a:tcPr marL="68580" marR="68580" marT="34290" marB="34290"/>
                </a:tc>
                <a:extLst>
                  <a:ext uri="{0D108BD9-81ED-4DB2-BD59-A6C34878D82A}">
                    <a16:rowId xmlns:a16="http://schemas.microsoft.com/office/drawing/2014/main" val="3569733815"/>
                  </a:ext>
                </a:extLst>
              </a:tr>
              <a:tr h="745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Supports standard protection functions</a:t>
                      </a:r>
                      <a:endParaRPr lang="en-US" sz="1400" b="0" dirty="0">
                        <a:solidFill>
                          <a:schemeClr val="bg1"/>
                        </a:solidFill>
                        <a:latin typeface="+mj-lt"/>
                        <a:cs typeface="Times New Roman" panose="02020603050405020304" pitchFamily="18" charset="0"/>
                      </a:endParaRPr>
                    </a:p>
                  </a:txBody>
                  <a:tcPr marL="68580" marR="68580" marT="34290" marB="34290"/>
                </a:tc>
                <a:tc>
                  <a:txBody>
                    <a:bodyPr/>
                    <a:lstStyle/>
                    <a:p>
                      <a:pPr algn="ctr"/>
                      <a:r>
                        <a:rPr lang="en-US" sz="1400" dirty="0"/>
                        <a:t>Time Overcurrent, Restrained Differential, Overexcitation</a:t>
                      </a:r>
                      <a:endParaRPr lang="en-US" sz="1400" b="0" dirty="0">
                        <a:solidFill>
                          <a:schemeClr val="bg1"/>
                        </a:solidFill>
                        <a:latin typeface="+mj-lt"/>
                        <a:cs typeface="Times New Roman" panose="02020603050405020304" pitchFamily="18" charset="0"/>
                      </a:endParaRPr>
                    </a:p>
                  </a:txBody>
                  <a:tcPr marL="68580" marR="68580" marT="34290" marB="34290"/>
                </a:tc>
                <a:extLst>
                  <a:ext uri="{0D108BD9-81ED-4DB2-BD59-A6C34878D82A}">
                    <a16:rowId xmlns:a16="http://schemas.microsoft.com/office/drawing/2014/main" val="4265663414"/>
                  </a:ext>
                </a:extLst>
              </a:tr>
              <a:tr h="745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Supports external 125VDC logic circuitry</a:t>
                      </a:r>
                      <a:endParaRPr lang="en-US" sz="1400" b="0" dirty="0">
                        <a:solidFill>
                          <a:schemeClr val="bg1"/>
                        </a:solidFill>
                        <a:latin typeface="+mj-lt"/>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Sense inputs and output contacts logic circuitry</a:t>
                      </a:r>
                      <a:endParaRPr lang="en-US" sz="1400" b="0" dirty="0">
                        <a:solidFill>
                          <a:schemeClr val="bg1"/>
                        </a:solidFill>
                        <a:latin typeface="+mj-lt"/>
                        <a:cs typeface="Times New Roman" panose="02020603050405020304" pitchFamily="18" charset="0"/>
                      </a:endParaRPr>
                    </a:p>
                  </a:txBody>
                  <a:tcPr marL="68580" marR="68580" marT="34290" marB="34290"/>
                </a:tc>
                <a:extLst>
                  <a:ext uri="{0D108BD9-81ED-4DB2-BD59-A6C34878D82A}">
                    <a16:rowId xmlns:a16="http://schemas.microsoft.com/office/drawing/2014/main" val="2260802895"/>
                  </a:ext>
                </a:extLst>
              </a:tr>
            </a:tbl>
          </a:graphicData>
        </a:graphic>
      </p:graphicFrame>
    </p:spTree>
    <p:extLst>
      <p:ext uri="{BB962C8B-B14F-4D97-AF65-F5344CB8AC3E}">
        <p14:creationId xmlns:p14="http://schemas.microsoft.com/office/powerpoint/2010/main" val="1646557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1F8E-2A9E-4C54-BEE3-9CD6E2C98025}"/>
              </a:ext>
            </a:extLst>
          </p:cNvPr>
          <p:cNvSpPr>
            <a:spLocks noGrp="1"/>
          </p:cNvSpPr>
          <p:nvPr>
            <p:ph type="title"/>
          </p:nvPr>
        </p:nvSpPr>
        <p:spPr>
          <a:xfrm>
            <a:off x="137652" y="903794"/>
            <a:ext cx="3327320" cy="810704"/>
          </a:xfrm>
        </p:spPr>
        <p:txBody>
          <a:bodyPr>
            <a:noAutofit/>
          </a:bodyPr>
          <a:lstStyle/>
          <a:p>
            <a:r>
              <a:rPr lang="en-US" sz="2400" dirty="0"/>
              <a:t>Hardware Functional Block Diagram</a:t>
            </a:r>
          </a:p>
        </p:txBody>
      </p:sp>
      <p:sp>
        <p:nvSpPr>
          <p:cNvPr id="9" name="Content Placeholder 8">
            <a:extLst>
              <a:ext uri="{FF2B5EF4-FFF2-40B4-BE49-F238E27FC236}">
                <a16:creationId xmlns:a16="http://schemas.microsoft.com/office/drawing/2014/main" id="{D4E65248-46FB-49F5-9CA2-1BF3E92CAB71}"/>
              </a:ext>
            </a:extLst>
          </p:cNvPr>
          <p:cNvSpPr>
            <a:spLocks noGrp="1"/>
          </p:cNvSpPr>
          <p:nvPr>
            <p:ph idx="1"/>
          </p:nvPr>
        </p:nvSpPr>
        <p:spPr>
          <a:xfrm>
            <a:off x="244771" y="2311688"/>
            <a:ext cx="3327320" cy="2810918"/>
          </a:xfrm>
        </p:spPr>
        <p:txBody>
          <a:bodyPr>
            <a:noAutofit/>
          </a:bodyPr>
          <a:lstStyle/>
          <a:p>
            <a:pPr marL="0" indent="0">
              <a:buNone/>
            </a:pPr>
            <a:endParaRPr lang="en-US" sz="1600" dirty="0"/>
          </a:p>
          <a:p>
            <a:r>
              <a:rPr lang="en-US" sz="1600" dirty="0"/>
              <a:t>Front panel with LCD display for information and LED push buttons for interaction.</a:t>
            </a:r>
          </a:p>
          <a:p>
            <a:r>
              <a:rPr lang="en-US" sz="1600" dirty="0"/>
              <a:t>Off the shelf power supply</a:t>
            </a:r>
          </a:p>
          <a:p>
            <a:r>
              <a:rPr lang="en-US" sz="1600" dirty="0"/>
              <a:t>Instrumentation step down board with analog inputs</a:t>
            </a:r>
          </a:p>
          <a:p>
            <a:r>
              <a:rPr lang="en-US" sz="1600" dirty="0"/>
              <a:t>Output contacts and sense inputs</a:t>
            </a:r>
          </a:p>
          <a:p>
            <a:r>
              <a:rPr lang="en-US" sz="1600" dirty="0"/>
              <a:t>ADC conversion and MCU</a:t>
            </a:r>
          </a:p>
          <a:p>
            <a:endParaRPr lang="en-US" sz="1600" dirty="0"/>
          </a:p>
          <a:p>
            <a:endParaRPr lang="en-US" sz="1600" dirty="0"/>
          </a:p>
          <a:p>
            <a:pPr marL="0" indent="0">
              <a:buNone/>
            </a:pPr>
            <a:endParaRPr lang="en-US" sz="1600" dirty="0"/>
          </a:p>
          <a:p>
            <a:pPr marL="0" indent="0">
              <a:buNone/>
            </a:pPr>
            <a:endParaRPr lang="en-US" sz="1600" dirty="0"/>
          </a:p>
          <a:p>
            <a:pPr marL="0" indent="0">
              <a:buNone/>
            </a:pPr>
            <a:endParaRPr lang="en-US" sz="1600" dirty="0"/>
          </a:p>
        </p:txBody>
      </p:sp>
      <p:pic>
        <p:nvPicPr>
          <p:cNvPr id="5" name="Picture 4">
            <a:extLst>
              <a:ext uri="{FF2B5EF4-FFF2-40B4-BE49-F238E27FC236}">
                <a16:creationId xmlns:a16="http://schemas.microsoft.com/office/drawing/2014/main" id="{9494FF91-8596-4DDB-8006-07FD2F2D6E52}"/>
              </a:ext>
            </a:extLst>
          </p:cNvPr>
          <p:cNvPicPr>
            <a:picLocks noChangeAspect="1"/>
          </p:cNvPicPr>
          <p:nvPr/>
        </p:nvPicPr>
        <p:blipFill rotWithShape="1">
          <a:blip r:embed="rId3"/>
          <a:srcRect l="4489" r="5008"/>
          <a:stretch/>
        </p:blipFill>
        <p:spPr>
          <a:xfrm>
            <a:off x="3597504" y="610043"/>
            <a:ext cx="5574454" cy="5637914"/>
          </a:xfrm>
          <a:prstGeom prst="rect">
            <a:avLst/>
          </a:prstGeom>
        </p:spPr>
      </p:pic>
    </p:spTree>
    <p:extLst>
      <p:ext uri="{BB962C8B-B14F-4D97-AF65-F5344CB8AC3E}">
        <p14:creationId xmlns:p14="http://schemas.microsoft.com/office/powerpoint/2010/main" val="2637495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1F8E-2A9E-4C54-BEE3-9CD6E2C98025}"/>
              </a:ext>
            </a:extLst>
          </p:cNvPr>
          <p:cNvSpPr>
            <a:spLocks noGrp="1"/>
          </p:cNvSpPr>
          <p:nvPr>
            <p:ph type="title"/>
          </p:nvPr>
        </p:nvSpPr>
        <p:spPr>
          <a:xfrm>
            <a:off x="245806" y="852600"/>
            <a:ext cx="3036325" cy="810704"/>
          </a:xfrm>
        </p:spPr>
        <p:txBody>
          <a:bodyPr>
            <a:noAutofit/>
          </a:bodyPr>
          <a:lstStyle/>
          <a:p>
            <a:r>
              <a:rPr lang="en-US" sz="2400" dirty="0"/>
              <a:t>Software Functional Block Diagram</a:t>
            </a:r>
          </a:p>
        </p:txBody>
      </p:sp>
      <p:sp>
        <p:nvSpPr>
          <p:cNvPr id="9" name="Content Placeholder 8">
            <a:extLst>
              <a:ext uri="{FF2B5EF4-FFF2-40B4-BE49-F238E27FC236}">
                <a16:creationId xmlns:a16="http://schemas.microsoft.com/office/drawing/2014/main" id="{D4E65248-46FB-49F5-9CA2-1BF3E92CAB71}"/>
              </a:ext>
            </a:extLst>
          </p:cNvPr>
          <p:cNvSpPr>
            <a:spLocks noGrp="1"/>
          </p:cNvSpPr>
          <p:nvPr>
            <p:ph idx="1"/>
          </p:nvPr>
        </p:nvSpPr>
        <p:spPr>
          <a:xfrm>
            <a:off x="134915" y="2187298"/>
            <a:ext cx="3261660" cy="2468281"/>
          </a:xfrm>
        </p:spPr>
        <p:txBody>
          <a:bodyPr>
            <a:noAutofit/>
          </a:bodyPr>
          <a:lstStyle/>
          <a:p>
            <a:r>
              <a:rPr lang="en-US" sz="1400" dirty="0"/>
              <a:t>Analog inputs from current and voltage transformers.</a:t>
            </a:r>
          </a:p>
          <a:p>
            <a:r>
              <a:rPr lang="en-US" sz="1400" dirty="0"/>
              <a:t>A/D conversion for software analysis</a:t>
            </a:r>
          </a:p>
          <a:p>
            <a:r>
              <a:rPr lang="en-US" sz="1400" dirty="0"/>
              <a:t>Extracting the fundamental frequency</a:t>
            </a:r>
          </a:p>
          <a:p>
            <a:r>
              <a:rPr lang="en-US" sz="1400" dirty="0"/>
              <a:t>Constructing phasors &amp; displaying them</a:t>
            </a:r>
          </a:p>
          <a:p>
            <a:r>
              <a:rPr lang="en-US" sz="1400" dirty="0"/>
              <a:t>Logic equations set by user from the desktop application</a:t>
            </a:r>
          </a:p>
          <a:p>
            <a:r>
              <a:rPr lang="en-US" sz="1400" dirty="0"/>
              <a:t>LEDs will be programmable with a cheat-sheet to translate the link between the LED and status it represents (coil status, faults etc.)</a:t>
            </a:r>
          </a:p>
        </p:txBody>
      </p:sp>
      <p:pic>
        <p:nvPicPr>
          <p:cNvPr id="3" name="Picture 2">
            <a:extLst>
              <a:ext uri="{FF2B5EF4-FFF2-40B4-BE49-F238E27FC236}">
                <a16:creationId xmlns:a16="http://schemas.microsoft.com/office/drawing/2014/main" id="{FEC92A0C-CEC9-45A1-9FD4-1ABCDEE57F91}"/>
              </a:ext>
            </a:extLst>
          </p:cNvPr>
          <p:cNvPicPr>
            <a:picLocks noChangeAspect="1"/>
          </p:cNvPicPr>
          <p:nvPr/>
        </p:nvPicPr>
        <p:blipFill>
          <a:blip r:embed="rId3"/>
          <a:stretch>
            <a:fillRect/>
          </a:stretch>
        </p:blipFill>
        <p:spPr>
          <a:xfrm>
            <a:off x="3282132" y="603194"/>
            <a:ext cx="5861868" cy="5387083"/>
          </a:xfrm>
          <a:prstGeom prst="rect">
            <a:avLst/>
          </a:prstGeom>
        </p:spPr>
      </p:pic>
    </p:spTree>
    <p:extLst>
      <p:ext uri="{BB962C8B-B14F-4D97-AF65-F5344CB8AC3E}">
        <p14:creationId xmlns:p14="http://schemas.microsoft.com/office/powerpoint/2010/main" val="3142834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58CC15-9017-479E-9FA7-A94966AA33AB}"/>
              </a:ext>
            </a:extLst>
          </p:cNvPr>
          <p:cNvSpPr>
            <a:spLocks noGrp="1"/>
          </p:cNvSpPr>
          <p:nvPr>
            <p:ph idx="1"/>
          </p:nvPr>
        </p:nvSpPr>
        <p:spPr>
          <a:xfrm>
            <a:off x="137926" y="2137956"/>
            <a:ext cx="3377945" cy="3574586"/>
          </a:xfrm>
        </p:spPr>
        <p:txBody>
          <a:bodyPr>
            <a:normAutofit/>
          </a:bodyPr>
          <a:lstStyle/>
          <a:p>
            <a:r>
              <a:rPr lang="en-US" sz="1600" dirty="0"/>
              <a:t>C28X processor provides specialized cases for trig functions &amp; complex numbers (TMU &amp; VCU) which will be used for phasor analysis. </a:t>
            </a:r>
          </a:p>
          <a:p>
            <a:r>
              <a:rPr lang="en-US" sz="1600" dirty="0"/>
              <a:t>Development board comparatively affordable price &amp; has JTAG for debugging.</a:t>
            </a:r>
          </a:p>
          <a:p>
            <a:r>
              <a:rPr lang="en-US" sz="1600" dirty="0"/>
              <a:t>Online documentation of the development CAD layout for reference.</a:t>
            </a:r>
          </a:p>
          <a:p>
            <a:r>
              <a:rPr lang="en-US" sz="1600" dirty="0"/>
              <a:t>Existing application guides for signal processing</a:t>
            </a:r>
          </a:p>
        </p:txBody>
      </p:sp>
      <p:pic>
        <p:nvPicPr>
          <p:cNvPr id="4" name="Picture 3">
            <a:extLst>
              <a:ext uri="{FF2B5EF4-FFF2-40B4-BE49-F238E27FC236}">
                <a16:creationId xmlns:a16="http://schemas.microsoft.com/office/drawing/2014/main" id="{F62C4A17-D656-4BCA-A513-2744A6C7275C}"/>
              </a:ext>
            </a:extLst>
          </p:cNvPr>
          <p:cNvPicPr>
            <a:picLocks noChangeAspect="1"/>
          </p:cNvPicPr>
          <p:nvPr/>
        </p:nvPicPr>
        <p:blipFill>
          <a:blip r:embed="rId3"/>
          <a:stretch>
            <a:fillRect/>
          </a:stretch>
        </p:blipFill>
        <p:spPr>
          <a:xfrm>
            <a:off x="3586302" y="571579"/>
            <a:ext cx="5557698" cy="5268510"/>
          </a:xfrm>
          <a:prstGeom prst="rect">
            <a:avLst/>
          </a:prstGeom>
          <a:ln>
            <a:noFill/>
          </a:ln>
          <a:effectLst>
            <a:outerShdw blurRad="76200" dist="63500" dir="5040000" algn="tl" rotWithShape="0">
              <a:srgbClr val="000000">
                <a:alpha val="41000"/>
              </a:srgbClr>
            </a:outerShdw>
          </a:effectLst>
        </p:spPr>
      </p:pic>
      <p:sp>
        <p:nvSpPr>
          <p:cNvPr id="5" name="Rectangle 4">
            <a:extLst>
              <a:ext uri="{FF2B5EF4-FFF2-40B4-BE49-F238E27FC236}">
                <a16:creationId xmlns:a16="http://schemas.microsoft.com/office/drawing/2014/main" id="{9A28B0BE-AE31-4DB8-BB81-9E9AB51EF7C7}"/>
              </a:ext>
            </a:extLst>
          </p:cNvPr>
          <p:cNvSpPr/>
          <p:nvPr/>
        </p:nvSpPr>
        <p:spPr>
          <a:xfrm>
            <a:off x="7729970" y="550605"/>
            <a:ext cx="1398494" cy="526850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1">
            <a:extLst>
              <a:ext uri="{FF2B5EF4-FFF2-40B4-BE49-F238E27FC236}">
                <a16:creationId xmlns:a16="http://schemas.microsoft.com/office/drawing/2014/main" id="{BE6127D2-9905-49D1-80C1-BE3AF1A28492}"/>
              </a:ext>
            </a:extLst>
          </p:cNvPr>
          <p:cNvSpPr txBox="1">
            <a:spLocks/>
          </p:cNvSpPr>
          <p:nvPr/>
        </p:nvSpPr>
        <p:spPr>
          <a:xfrm>
            <a:off x="294967" y="758927"/>
            <a:ext cx="3291335" cy="9715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2400" dirty="0"/>
              <a:t>Microcontroller Selection</a:t>
            </a:r>
          </a:p>
        </p:txBody>
      </p:sp>
    </p:spTree>
    <p:extLst>
      <p:ext uri="{BB962C8B-B14F-4D97-AF65-F5344CB8AC3E}">
        <p14:creationId xmlns:p14="http://schemas.microsoft.com/office/powerpoint/2010/main" val="1092557496"/>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4367</TotalTime>
  <Words>3585</Words>
  <Application>Microsoft Office PowerPoint</Application>
  <PresentationFormat>On-screen Show (4:3)</PresentationFormat>
  <Paragraphs>457</Paragraphs>
  <Slides>36</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Times New Roman</vt:lpstr>
      <vt:lpstr>Trebuchet MS</vt:lpstr>
      <vt:lpstr>Berlin</vt:lpstr>
      <vt:lpstr>P.H.A.T.C.A.T.</vt:lpstr>
      <vt:lpstr>What is PHATCAT?</vt:lpstr>
      <vt:lpstr>Wait What?</vt:lpstr>
      <vt:lpstr>Why PHATCAT?</vt:lpstr>
      <vt:lpstr>Objectives</vt:lpstr>
      <vt:lpstr>Key Specifications</vt:lpstr>
      <vt:lpstr>Hardware Functional Block Diagram</vt:lpstr>
      <vt:lpstr>Software Functional Block Diagram</vt:lpstr>
      <vt:lpstr>PowerPoint Presentation</vt:lpstr>
      <vt:lpstr>Microcontroller Selection</vt:lpstr>
      <vt:lpstr>16 Bit Analog-to-Digital Convertor</vt:lpstr>
      <vt:lpstr>PCB Schematics</vt:lpstr>
      <vt:lpstr>PCB Schematics Cont.</vt:lpstr>
      <vt:lpstr>PCB Board Layout</vt:lpstr>
      <vt:lpstr>PCB Board Layout Cont.</vt:lpstr>
      <vt:lpstr> Power Electronics  </vt:lpstr>
      <vt:lpstr>Transient Protection</vt:lpstr>
      <vt:lpstr>LCD Display</vt:lpstr>
      <vt:lpstr>LED Indicator Board</vt:lpstr>
      <vt:lpstr>Momentary Push Buttons</vt:lpstr>
      <vt:lpstr>Current &amp; Voltage Sensing</vt:lpstr>
      <vt:lpstr>Sense Inputs</vt:lpstr>
      <vt:lpstr>Output Contacts</vt:lpstr>
      <vt:lpstr>AutoCAD Front Panel Draft</vt:lpstr>
      <vt:lpstr>Desktop Class Diagram</vt:lpstr>
      <vt:lpstr>Desktop Application</vt:lpstr>
      <vt:lpstr>Analog to Digital Conversion (ADC)</vt:lpstr>
      <vt:lpstr>Challenge: Accurate Data Fast</vt:lpstr>
      <vt:lpstr>Solution: Dynamic Sampling Time</vt:lpstr>
      <vt:lpstr>LED Communication</vt:lpstr>
      <vt:lpstr>UART Communication</vt:lpstr>
      <vt:lpstr>Liquid Crystal Display (LCD)</vt:lpstr>
      <vt:lpstr>Responsibility</vt:lpstr>
      <vt:lpstr>Budget</vt:lpstr>
      <vt:lpstr>Acknowledgments</vt:lpstr>
      <vt:lpstr>Questions?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P.H.A.T.C.A.T.</dc:title>
  <dc:creator>Edward Millet</dc:creator>
  <cp:lastModifiedBy>Johnathon DeFour</cp:lastModifiedBy>
  <cp:revision>151</cp:revision>
  <dcterms:created xsi:type="dcterms:W3CDTF">2019-05-27T20:09:07Z</dcterms:created>
  <dcterms:modified xsi:type="dcterms:W3CDTF">2019-07-30T20:42:08Z</dcterms:modified>
</cp:coreProperties>
</file>